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950075" cy="9236075"/>
  <p:embeddedFontLst>
    <p:embeddedFont>
      <p:font typeface="Calibri" panose="020F0502020204030204" pitchFamily="34" charset="0"/>
      <p:regular r:id="rId15"/>
      <p:bold r:id="rId16"/>
      <p:italic r:id="rId17"/>
      <p:boldItalic r:id="rId18"/>
    </p:embeddedFont>
    <p:embeddedFont>
      <p:font typeface="Candara" panose="020E0502030303020204" pitchFamily="3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3" roundtripDataSignature="AMtx7mjOgLPRyRjVR/apT4LGLMGp1dF3y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4EC5194-DAA1-4990-836C-BE19A1619B35}">
  <a:tblStyle styleId="{84EC5194-DAA1-4990-836C-BE19A1619B35}" styleName="Table_0">
    <a:wholeTbl>
      <a:tcTxStyle b="off" i="off">
        <a:font>
          <a:latin typeface="Candara"/>
          <a:ea typeface="Candara"/>
          <a:cs typeface="Candara"/>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CEAF0"/>
          </a:solidFill>
        </a:fill>
      </a:tcStyle>
    </a:wholeTbl>
    <a:band1H>
      <a:tcTxStyle/>
      <a:tcStyle>
        <a:tcBdr/>
        <a:fill>
          <a:solidFill>
            <a:srgbClr val="D7D2DF"/>
          </a:solidFill>
        </a:fill>
      </a:tcStyle>
    </a:band1H>
    <a:band2H>
      <a:tcTxStyle/>
      <a:tcStyle>
        <a:tcBdr/>
      </a:tcStyle>
    </a:band2H>
    <a:band1V>
      <a:tcTxStyle/>
      <a:tcStyle>
        <a:tcBdr/>
        <a:fill>
          <a:solidFill>
            <a:srgbClr val="D7D2DF"/>
          </a:solidFill>
        </a:fill>
      </a:tcStyle>
    </a:band1V>
    <a:band2V>
      <a:tcTxStyle/>
      <a:tcStyle>
        <a:tcBdr/>
      </a:tcStyle>
    </a:band2V>
    <a:lastCol>
      <a:tcTxStyle b="on" i="off">
        <a:font>
          <a:latin typeface="Candara"/>
          <a:ea typeface="Candara"/>
          <a:cs typeface="Candara"/>
        </a:font>
        <a:schemeClr val="lt1"/>
      </a:tcTxStyle>
      <a:tcStyle>
        <a:tcBdr/>
        <a:fill>
          <a:solidFill>
            <a:schemeClr val="accent4"/>
          </a:solidFill>
        </a:fill>
      </a:tcStyle>
    </a:lastCol>
    <a:firstCol>
      <a:tcTxStyle b="on" i="off">
        <a:font>
          <a:latin typeface="Candara"/>
          <a:ea typeface="Candara"/>
          <a:cs typeface="Candara"/>
        </a:font>
        <a:schemeClr val="lt1"/>
      </a:tcTxStyle>
      <a:tcStyle>
        <a:tcBdr/>
        <a:fill>
          <a:solidFill>
            <a:schemeClr val="accent4"/>
          </a:solidFill>
        </a:fill>
      </a:tcStyle>
    </a:firstCol>
    <a:lastRow>
      <a:tcTxStyle b="on" i="off">
        <a:font>
          <a:latin typeface="Candara"/>
          <a:ea typeface="Candara"/>
          <a:cs typeface="Candara"/>
        </a:font>
        <a:schemeClr val="lt1"/>
      </a:tcTxStyle>
      <a:tcStyle>
        <a:tcBdr>
          <a:top>
            <a:ln w="38100" cap="flat" cmpd="sng">
              <a:solidFill>
                <a:schemeClr val="lt1"/>
              </a:solidFill>
              <a:prstDash val="solid"/>
              <a:round/>
              <a:headEnd type="none" w="sm" len="sm"/>
              <a:tailEnd type="none" w="sm" len="sm"/>
            </a:ln>
          </a:top>
        </a:tcBdr>
        <a:fill>
          <a:solidFill>
            <a:schemeClr val="accent4"/>
          </a:solidFill>
        </a:fill>
      </a:tcStyle>
    </a:lastRow>
    <a:seCell>
      <a:tcTxStyle/>
      <a:tcStyle>
        <a:tcBdr/>
      </a:tcStyle>
    </a:seCell>
    <a:swCell>
      <a:tcTxStyle/>
      <a:tcStyle>
        <a:tcBdr/>
      </a:tcStyle>
    </a:swCell>
    <a:firstRow>
      <a:tcTxStyle b="on" i="off">
        <a:font>
          <a:latin typeface="Candara"/>
          <a:ea typeface="Candara"/>
          <a:cs typeface="Candara"/>
        </a:font>
        <a:schemeClr val="lt1"/>
      </a:tcTxStyle>
      <a:tcStyle>
        <a:tcBdr>
          <a:bottom>
            <a:ln w="38100" cap="flat" cmpd="sng">
              <a:solidFill>
                <a:schemeClr val="lt1"/>
              </a:solidFill>
              <a:prstDash val="solid"/>
              <a:round/>
              <a:headEnd type="none" w="sm" len="sm"/>
              <a:tailEnd type="none" w="sm" len="sm"/>
            </a:ln>
          </a:bottom>
        </a:tcBdr>
        <a:fill>
          <a:solidFill>
            <a:schemeClr val="accent4"/>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54"/>
    <p:restoredTop sz="94623"/>
  </p:normalViewPr>
  <p:slideViewPr>
    <p:cSldViewPr snapToGrid="0">
      <p:cViewPr>
        <p:scale>
          <a:sx n="132" d="100"/>
          <a:sy n="132" d="100"/>
        </p:scale>
        <p:origin x="-280" y="21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0: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p10: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1: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Google Shape;243;p11: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2: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p12: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95008" y="4387136"/>
            <a:ext cx="5560060" cy="4156234"/>
          </a:xfrm>
          <a:prstGeom prst="rect">
            <a:avLst/>
          </a:prstGeom>
        </p:spPr>
        <p:txBody>
          <a:bodyPr spcFirstLastPara="1" wrap="square" lIns="92475" tIns="92475" rIns="92475" bIns="92475"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SzPts val="1100"/>
              <a:buNone/>
            </a:pPr>
            <a:endParaRPr/>
          </a:p>
        </p:txBody>
      </p:sp>
      <p:sp>
        <p:nvSpPr>
          <p:cNvPr id="107" name="Google Shape;107;p3: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4: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5: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6: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7: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p7: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8:notes"/>
          <p:cNvSpPr txBox="1">
            <a:spLocks noGrp="1"/>
          </p:cNvSpPr>
          <p:nvPr>
            <p:ph type="body" idx="1"/>
          </p:nvPr>
        </p:nvSpPr>
        <p:spPr>
          <a:xfrm>
            <a:off x="695008" y="4387136"/>
            <a:ext cx="5560060" cy="4156234"/>
          </a:xfrm>
          <a:prstGeom prst="rect">
            <a:avLst/>
          </a:prstGeom>
          <a:noFill/>
          <a:ln>
            <a:noFill/>
          </a:ln>
        </p:spPr>
        <p:txBody>
          <a:bodyPr spcFirstLastPara="1" wrap="square" lIns="92475" tIns="92475" rIns="92475" bIns="9247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txBox="1">
            <a:spLocks noGrp="1"/>
          </p:cNvSpPr>
          <p:nvPr>
            <p:ph type="body" idx="1"/>
          </p:nvPr>
        </p:nvSpPr>
        <p:spPr>
          <a:xfrm>
            <a:off x="695008" y="4387136"/>
            <a:ext cx="5560060" cy="4156234"/>
          </a:xfrm>
          <a:prstGeom prst="rect">
            <a:avLst/>
          </a:prstGeom>
        </p:spPr>
        <p:txBody>
          <a:bodyPr spcFirstLastPara="1" wrap="square" lIns="92475" tIns="92475" rIns="92475" bIns="92475" anchor="t" anchorCtr="0">
            <a:noAutofit/>
          </a:bodyPr>
          <a:lstStyle/>
          <a:p>
            <a:pPr marL="0" lvl="0" indent="0" algn="l" rtl="0">
              <a:spcBef>
                <a:spcPts val="0"/>
              </a:spcBef>
              <a:spcAft>
                <a:spcPts val="0"/>
              </a:spcAft>
              <a:buNone/>
            </a:pPr>
            <a:endParaRPr/>
          </a:p>
        </p:txBody>
      </p:sp>
      <p:sp>
        <p:nvSpPr>
          <p:cNvPr id="211" name="Google Shape;211;p9: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4"/>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ndara"/>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4"/>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4" name="Google Shape;14;p1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ndara"/>
              <a:buNone/>
              <a:defRPr/>
            </a:lvl1pPr>
            <a:lvl2pPr marL="0" lvl="1" indent="0" algn="r">
              <a:spcBef>
                <a:spcPts val="0"/>
              </a:spcBef>
              <a:spcAft>
                <a:spcPts val="0"/>
              </a:spcAft>
              <a:buClr>
                <a:srgbClr val="888888"/>
              </a:buClr>
              <a:buSzPts val="900"/>
              <a:buFont typeface="Candara"/>
              <a:buNone/>
              <a:defRPr/>
            </a:lvl2pPr>
            <a:lvl3pPr marL="0" lvl="2" indent="0" algn="r">
              <a:spcBef>
                <a:spcPts val="0"/>
              </a:spcBef>
              <a:spcAft>
                <a:spcPts val="0"/>
              </a:spcAft>
              <a:buClr>
                <a:srgbClr val="888888"/>
              </a:buClr>
              <a:buSzPts val="900"/>
              <a:buFont typeface="Candara"/>
              <a:buNone/>
              <a:defRPr/>
            </a:lvl3pPr>
            <a:lvl4pPr marL="0" lvl="3" indent="0" algn="r">
              <a:spcBef>
                <a:spcPts val="0"/>
              </a:spcBef>
              <a:spcAft>
                <a:spcPts val="0"/>
              </a:spcAft>
              <a:buClr>
                <a:srgbClr val="888888"/>
              </a:buClr>
              <a:buSzPts val="900"/>
              <a:buFont typeface="Candara"/>
              <a:buNone/>
              <a:defRPr/>
            </a:lvl4pPr>
            <a:lvl5pPr marL="0" lvl="4" indent="0" algn="r">
              <a:spcBef>
                <a:spcPts val="0"/>
              </a:spcBef>
              <a:spcAft>
                <a:spcPts val="0"/>
              </a:spcAft>
              <a:buClr>
                <a:srgbClr val="888888"/>
              </a:buClr>
              <a:buSzPts val="900"/>
              <a:buFont typeface="Candara"/>
              <a:buNone/>
              <a:defRPr/>
            </a:lvl5pPr>
            <a:lvl6pPr marL="0" lvl="5" indent="0" algn="r">
              <a:spcBef>
                <a:spcPts val="0"/>
              </a:spcBef>
              <a:spcAft>
                <a:spcPts val="0"/>
              </a:spcAft>
              <a:buClr>
                <a:srgbClr val="888888"/>
              </a:buClr>
              <a:buSzPts val="900"/>
              <a:buFont typeface="Candara"/>
              <a:buNone/>
              <a:defRPr/>
            </a:lvl6pPr>
            <a:lvl7pPr marL="0" lvl="6" indent="0" algn="r">
              <a:spcBef>
                <a:spcPts val="0"/>
              </a:spcBef>
              <a:spcAft>
                <a:spcPts val="0"/>
              </a:spcAft>
              <a:buClr>
                <a:srgbClr val="888888"/>
              </a:buClr>
              <a:buSzPts val="900"/>
              <a:buFont typeface="Candara"/>
              <a:buNone/>
              <a:defRPr/>
            </a:lvl7pPr>
            <a:lvl8pPr marL="0" lvl="7" indent="0" algn="r">
              <a:spcBef>
                <a:spcPts val="0"/>
              </a:spcBef>
              <a:spcAft>
                <a:spcPts val="0"/>
              </a:spcAft>
              <a:buClr>
                <a:srgbClr val="888888"/>
              </a:buClr>
              <a:buSzPts val="900"/>
              <a:buFont typeface="Candara"/>
              <a:buNone/>
              <a:defRPr/>
            </a:lvl8pPr>
            <a:lvl9pPr marL="0" lvl="8" indent="0" algn="r">
              <a:spcBef>
                <a:spcPts val="0"/>
              </a:spcBef>
              <a:spcAft>
                <a:spcPts val="0"/>
              </a:spcAft>
              <a:buClr>
                <a:srgbClr val="888888"/>
              </a:buClr>
              <a:buSzPts val="900"/>
              <a:buFont typeface="Candara"/>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3"/>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ndara"/>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3"/>
          <p:cNvSpPr>
            <a:spLocks noGrp="1"/>
          </p:cNvSpPr>
          <p:nvPr>
            <p:ph type="pic" idx="2"/>
          </p:nvPr>
        </p:nvSpPr>
        <p:spPr>
          <a:xfrm>
            <a:off x="3887391" y="740569"/>
            <a:ext cx="4629150" cy="3655219"/>
          </a:xfrm>
          <a:prstGeom prst="rect">
            <a:avLst/>
          </a:prstGeom>
          <a:noFill/>
          <a:ln>
            <a:noFill/>
          </a:ln>
        </p:spPr>
      </p:sp>
      <p:sp>
        <p:nvSpPr>
          <p:cNvPr id="68" name="Google Shape;68;p23"/>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9" name="Google Shape;69;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ndara"/>
              <a:buNone/>
              <a:defRPr/>
            </a:lvl1pPr>
            <a:lvl2pPr marL="0" lvl="1" indent="0" algn="r">
              <a:spcBef>
                <a:spcPts val="0"/>
              </a:spcBef>
              <a:spcAft>
                <a:spcPts val="0"/>
              </a:spcAft>
              <a:buClr>
                <a:srgbClr val="888888"/>
              </a:buClr>
              <a:buSzPts val="900"/>
              <a:buFont typeface="Candara"/>
              <a:buNone/>
              <a:defRPr/>
            </a:lvl2pPr>
            <a:lvl3pPr marL="0" lvl="2" indent="0" algn="r">
              <a:spcBef>
                <a:spcPts val="0"/>
              </a:spcBef>
              <a:spcAft>
                <a:spcPts val="0"/>
              </a:spcAft>
              <a:buClr>
                <a:srgbClr val="888888"/>
              </a:buClr>
              <a:buSzPts val="900"/>
              <a:buFont typeface="Candara"/>
              <a:buNone/>
              <a:defRPr/>
            </a:lvl3pPr>
            <a:lvl4pPr marL="0" lvl="3" indent="0" algn="r">
              <a:spcBef>
                <a:spcPts val="0"/>
              </a:spcBef>
              <a:spcAft>
                <a:spcPts val="0"/>
              </a:spcAft>
              <a:buClr>
                <a:srgbClr val="888888"/>
              </a:buClr>
              <a:buSzPts val="900"/>
              <a:buFont typeface="Candara"/>
              <a:buNone/>
              <a:defRPr/>
            </a:lvl4pPr>
            <a:lvl5pPr marL="0" lvl="4" indent="0" algn="r">
              <a:spcBef>
                <a:spcPts val="0"/>
              </a:spcBef>
              <a:spcAft>
                <a:spcPts val="0"/>
              </a:spcAft>
              <a:buClr>
                <a:srgbClr val="888888"/>
              </a:buClr>
              <a:buSzPts val="900"/>
              <a:buFont typeface="Candara"/>
              <a:buNone/>
              <a:defRPr/>
            </a:lvl5pPr>
            <a:lvl6pPr marL="0" lvl="5" indent="0" algn="r">
              <a:spcBef>
                <a:spcPts val="0"/>
              </a:spcBef>
              <a:spcAft>
                <a:spcPts val="0"/>
              </a:spcAft>
              <a:buClr>
                <a:srgbClr val="888888"/>
              </a:buClr>
              <a:buSzPts val="900"/>
              <a:buFont typeface="Candara"/>
              <a:buNone/>
              <a:defRPr/>
            </a:lvl6pPr>
            <a:lvl7pPr marL="0" lvl="6" indent="0" algn="r">
              <a:spcBef>
                <a:spcPts val="0"/>
              </a:spcBef>
              <a:spcAft>
                <a:spcPts val="0"/>
              </a:spcAft>
              <a:buClr>
                <a:srgbClr val="888888"/>
              </a:buClr>
              <a:buSzPts val="900"/>
              <a:buFont typeface="Candara"/>
              <a:buNone/>
              <a:defRPr/>
            </a:lvl7pPr>
            <a:lvl8pPr marL="0" lvl="7" indent="0" algn="r">
              <a:spcBef>
                <a:spcPts val="0"/>
              </a:spcBef>
              <a:spcAft>
                <a:spcPts val="0"/>
              </a:spcAft>
              <a:buClr>
                <a:srgbClr val="888888"/>
              </a:buClr>
              <a:buSzPts val="900"/>
              <a:buFont typeface="Candara"/>
              <a:buNone/>
              <a:defRPr/>
            </a:lvl8pPr>
            <a:lvl9pPr marL="0" lvl="8" indent="0" algn="r">
              <a:spcBef>
                <a:spcPts val="0"/>
              </a:spcBef>
              <a:spcAft>
                <a:spcPts val="0"/>
              </a:spcAft>
              <a:buClr>
                <a:srgbClr val="888888"/>
              </a:buClr>
              <a:buSzPts val="900"/>
              <a:buFont typeface="Candara"/>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4"/>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ndara"/>
              <a:buNone/>
              <a:defRPr/>
            </a:lvl1pPr>
            <a:lvl2pPr marL="0" lvl="1" indent="0" algn="r">
              <a:spcBef>
                <a:spcPts val="0"/>
              </a:spcBef>
              <a:spcAft>
                <a:spcPts val="0"/>
              </a:spcAft>
              <a:buClr>
                <a:srgbClr val="888888"/>
              </a:buClr>
              <a:buSzPts val="900"/>
              <a:buFont typeface="Candara"/>
              <a:buNone/>
              <a:defRPr/>
            </a:lvl2pPr>
            <a:lvl3pPr marL="0" lvl="2" indent="0" algn="r">
              <a:spcBef>
                <a:spcPts val="0"/>
              </a:spcBef>
              <a:spcAft>
                <a:spcPts val="0"/>
              </a:spcAft>
              <a:buClr>
                <a:srgbClr val="888888"/>
              </a:buClr>
              <a:buSzPts val="900"/>
              <a:buFont typeface="Candara"/>
              <a:buNone/>
              <a:defRPr/>
            </a:lvl3pPr>
            <a:lvl4pPr marL="0" lvl="3" indent="0" algn="r">
              <a:spcBef>
                <a:spcPts val="0"/>
              </a:spcBef>
              <a:spcAft>
                <a:spcPts val="0"/>
              </a:spcAft>
              <a:buClr>
                <a:srgbClr val="888888"/>
              </a:buClr>
              <a:buSzPts val="900"/>
              <a:buFont typeface="Candara"/>
              <a:buNone/>
              <a:defRPr/>
            </a:lvl4pPr>
            <a:lvl5pPr marL="0" lvl="4" indent="0" algn="r">
              <a:spcBef>
                <a:spcPts val="0"/>
              </a:spcBef>
              <a:spcAft>
                <a:spcPts val="0"/>
              </a:spcAft>
              <a:buClr>
                <a:srgbClr val="888888"/>
              </a:buClr>
              <a:buSzPts val="900"/>
              <a:buFont typeface="Candara"/>
              <a:buNone/>
              <a:defRPr/>
            </a:lvl5pPr>
            <a:lvl6pPr marL="0" lvl="5" indent="0" algn="r">
              <a:spcBef>
                <a:spcPts val="0"/>
              </a:spcBef>
              <a:spcAft>
                <a:spcPts val="0"/>
              </a:spcAft>
              <a:buClr>
                <a:srgbClr val="888888"/>
              </a:buClr>
              <a:buSzPts val="900"/>
              <a:buFont typeface="Candara"/>
              <a:buNone/>
              <a:defRPr/>
            </a:lvl6pPr>
            <a:lvl7pPr marL="0" lvl="6" indent="0" algn="r">
              <a:spcBef>
                <a:spcPts val="0"/>
              </a:spcBef>
              <a:spcAft>
                <a:spcPts val="0"/>
              </a:spcAft>
              <a:buClr>
                <a:srgbClr val="888888"/>
              </a:buClr>
              <a:buSzPts val="900"/>
              <a:buFont typeface="Candara"/>
              <a:buNone/>
              <a:defRPr/>
            </a:lvl7pPr>
            <a:lvl8pPr marL="0" lvl="7" indent="0" algn="r">
              <a:spcBef>
                <a:spcPts val="0"/>
              </a:spcBef>
              <a:spcAft>
                <a:spcPts val="0"/>
              </a:spcAft>
              <a:buClr>
                <a:srgbClr val="888888"/>
              </a:buClr>
              <a:buSzPts val="900"/>
              <a:buFont typeface="Candara"/>
              <a:buNone/>
              <a:defRPr/>
            </a:lvl8pPr>
            <a:lvl9pPr marL="0" lvl="8" indent="0" algn="r">
              <a:spcBef>
                <a:spcPts val="0"/>
              </a:spcBef>
              <a:spcAft>
                <a:spcPts val="0"/>
              </a:spcAft>
              <a:buClr>
                <a:srgbClr val="888888"/>
              </a:buClr>
              <a:buSzPts val="900"/>
              <a:buFont typeface="Candara"/>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5"/>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5"/>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ndara"/>
              <a:buNone/>
              <a:defRPr/>
            </a:lvl1pPr>
            <a:lvl2pPr marL="0" lvl="1" indent="0" algn="r">
              <a:spcBef>
                <a:spcPts val="0"/>
              </a:spcBef>
              <a:spcAft>
                <a:spcPts val="0"/>
              </a:spcAft>
              <a:buClr>
                <a:srgbClr val="888888"/>
              </a:buClr>
              <a:buSzPts val="900"/>
              <a:buFont typeface="Candara"/>
              <a:buNone/>
              <a:defRPr/>
            </a:lvl2pPr>
            <a:lvl3pPr marL="0" lvl="2" indent="0" algn="r">
              <a:spcBef>
                <a:spcPts val="0"/>
              </a:spcBef>
              <a:spcAft>
                <a:spcPts val="0"/>
              </a:spcAft>
              <a:buClr>
                <a:srgbClr val="888888"/>
              </a:buClr>
              <a:buSzPts val="900"/>
              <a:buFont typeface="Candara"/>
              <a:buNone/>
              <a:defRPr/>
            </a:lvl3pPr>
            <a:lvl4pPr marL="0" lvl="3" indent="0" algn="r">
              <a:spcBef>
                <a:spcPts val="0"/>
              </a:spcBef>
              <a:spcAft>
                <a:spcPts val="0"/>
              </a:spcAft>
              <a:buClr>
                <a:srgbClr val="888888"/>
              </a:buClr>
              <a:buSzPts val="900"/>
              <a:buFont typeface="Candara"/>
              <a:buNone/>
              <a:defRPr/>
            </a:lvl4pPr>
            <a:lvl5pPr marL="0" lvl="4" indent="0" algn="r">
              <a:spcBef>
                <a:spcPts val="0"/>
              </a:spcBef>
              <a:spcAft>
                <a:spcPts val="0"/>
              </a:spcAft>
              <a:buClr>
                <a:srgbClr val="888888"/>
              </a:buClr>
              <a:buSzPts val="900"/>
              <a:buFont typeface="Candara"/>
              <a:buNone/>
              <a:defRPr/>
            </a:lvl5pPr>
            <a:lvl6pPr marL="0" lvl="5" indent="0" algn="r">
              <a:spcBef>
                <a:spcPts val="0"/>
              </a:spcBef>
              <a:spcAft>
                <a:spcPts val="0"/>
              </a:spcAft>
              <a:buClr>
                <a:srgbClr val="888888"/>
              </a:buClr>
              <a:buSzPts val="900"/>
              <a:buFont typeface="Candara"/>
              <a:buNone/>
              <a:defRPr/>
            </a:lvl6pPr>
            <a:lvl7pPr marL="0" lvl="6" indent="0" algn="r">
              <a:spcBef>
                <a:spcPts val="0"/>
              </a:spcBef>
              <a:spcAft>
                <a:spcPts val="0"/>
              </a:spcAft>
              <a:buClr>
                <a:srgbClr val="888888"/>
              </a:buClr>
              <a:buSzPts val="900"/>
              <a:buFont typeface="Candara"/>
              <a:buNone/>
              <a:defRPr/>
            </a:lvl7pPr>
            <a:lvl8pPr marL="0" lvl="7" indent="0" algn="r">
              <a:spcBef>
                <a:spcPts val="0"/>
              </a:spcBef>
              <a:spcAft>
                <a:spcPts val="0"/>
              </a:spcAft>
              <a:buClr>
                <a:srgbClr val="888888"/>
              </a:buClr>
              <a:buSzPts val="900"/>
              <a:buFont typeface="Candara"/>
              <a:buNone/>
              <a:defRPr/>
            </a:lvl8pPr>
            <a:lvl9pPr marL="0" lvl="8" indent="0" algn="r">
              <a:spcBef>
                <a:spcPts val="0"/>
              </a:spcBef>
              <a:spcAft>
                <a:spcPts val="0"/>
              </a:spcAft>
              <a:buClr>
                <a:srgbClr val="888888"/>
              </a:buClr>
              <a:buSzPts val="900"/>
              <a:buFont typeface="Candara"/>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
        <p:cNvGrpSpPr/>
        <p:nvPr/>
      </p:nvGrpSpPr>
      <p:grpSpPr>
        <a:xfrm>
          <a:off x="0" y="0"/>
          <a:ext cx="0" cy="0"/>
          <a:chOff x="0" y="0"/>
          <a:chExt cx="0" cy="0"/>
        </a:xfrm>
      </p:grpSpPr>
      <p:sp>
        <p:nvSpPr>
          <p:cNvPr id="18" name="Google Shape;18;p1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ndara"/>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5"/>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20" name="Google Shape;20;p15"/>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21" name="Google Shape;21;p1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ndara"/>
              <a:buNone/>
              <a:defRPr/>
            </a:lvl1pPr>
            <a:lvl2pPr marL="0" lvl="1" indent="0" algn="r">
              <a:spcBef>
                <a:spcPts val="0"/>
              </a:spcBef>
              <a:spcAft>
                <a:spcPts val="0"/>
              </a:spcAft>
              <a:buClr>
                <a:srgbClr val="888888"/>
              </a:buClr>
              <a:buSzPts val="900"/>
              <a:buFont typeface="Candara"/>
              <a:buNone/>
              <a:defRPr/>
            </a:lvl2pPr>
            <a:lvl3pPr marL="0" lvl="2" indent="0" algn="r">
              <a:spcBef>
                <a:spcPts val="0"/>
              </a:spcBef>
              <a:spcAft>
                <a:spcPts val="0"/>
              </a:spcAft>
              <a:buClr>
                <a:srgbClr val="888888"/>
              </a:buClr>
              <a:buSzPts val="900"/>
              <a:buFont typeface="Candara"/>
              <a:buNone/>
              <a:defRPr/>
            </a:lvl3pPr>
            <a:lvl4pPr marL="0" lvl="3" indent="0" algn="r">
              <a:spcBef>
                <a:spcPts val="0"/>
              </a:spcBef>
              <a:spcAft>
                <a:spcPts val="0"/>
              </a:spcAft>
              <a:buClr>
                <a:srgbClr val="888888"/>
              </a:buClr>
              <a:buSzPts val="900"/>
              <a:buFont typeface="Candara"/>
              <a:buNone/>
              <a:defRPr/>
            </a:lvl4pPr>
            <a:lvl5pPr marL="0" lvl="4" indent="0" algn="r">
              <a:spcBef>
                <a:spcPts val="0"/>
              </a:spcBef>
              <a:spcAft>
                <a:spcPts val="0"/>
              </a:spcAft>
              <a:buClr>
                <a:srgbClr val="888888"/>
              </a:buClr>
              <a:buSzPts val="900"/>
              <a:buFont typeface="Candara"/>
              <a:buNone/>
              <a:defRPr/>
            </a:lvl5pPr>
            <a:lvl6pPr marL="0" lvl="5" indent="0" algn="r">
              <a:spcBef>
                <a:spcPts val="0"/>
              </a:spcBef>
              <a:spcAft>
                <a:spcPts val="0"/>
              </a:spcAft>
              <a:buClr>
                <a:srgbClr val="888888"/>
              </a:buClr>
              <a:buSzPts val="900"/>
              <a:buFont typeface="Candara"/>
              <a:buNone/>
              <a:defRPr/>
            </a:lvl6pPr>
            <a:lvl7pPr marL="0" lvl="6" indent="0" algn="r">
              <a:spcBef>
                <a:spcPts val="0"/>
              </a:spcBef>
              <a:spcAft>
                <a:spcPts val="0"/>
              </a:spcAft>
              <a:buClr>
                <a:srgbClr val="888888"/>
              </a:buClr>
              <a:buSzPts val="900"/>
              <a:buFont typeface="Candara"/>
              <a:buNone/>
              <a:defRPr/>
            </a:lvl7pPr>
            <a:lvl8pPr marL="0" lvl="7" indent="0" algn="r">
              <a:spcBef>
                <a:spcPts val="0"/>
              </a:spcBef>
              <a:spcAft>
                <a:spcPts val="0"/>
              </a:spcAft>
              <a:buClr>
                <a:srgbClr val="888888"/>
              </a:buClr>
              <a:buSzPts val="900"/>
              <a:buFont typeface="Candara"/>
              <a:buNone/>
              <a:defRPr/>
            </a:lvl8pPr>
            <a:lvl9pPr marL="0" lvl="8" indent="0" algn="r">
              <a:spcBef>
                <a:spcPts val="0"/>
              </a:spcBef>
              <a:spcAft>
                <a:spcPts val="0"/>
              </a:spcAft>
              <a:buClr>
                <a:srgbClr val="888888"/>
              </a:buClr>
              <a:buSzPts val="900"/>
              <a:buFont typeface="Candara"/>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1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1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 name="Google Shape;27;p1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ndara"/>
              <a:buNone/>
              <a:defRPr/>
            </a:lvl1pPr>
            <a:lvl2pPr marL="0" lvl="1" indent="0" algn="r">
              <a:spcBef>
                <a:spcPts val="0"/>
              </a:spcBef>
              <a:spcAft>
                <a:spcPts val="0"/>
              </a:spcAft>
              <a:buClr>
                <a:srgbClr val="888888"/>
              </a:buClr>
              <a:buSzPts val="900"/>
              <a:buFont typeface="Candara"/>
              <a:buNone/>
              <a:defRPr/>
            </a:lvl2pPr>
            <a:lvl3pPr marL="0" lvl="2" indent="0" algn="r">
              <a:spcBef>
                <a:spcPts val="0"/>
              </a:spcBef>
              <a:spcAft>
                <a:spcPts val="0"/>
              </a:spcAft>
              <a:buClr>
                <a:srgbClr val="888888"/>
              </a:buClr>
              <a:buSzPts val="900"/>
              <a:buFont typeface="Candara"/>
              <a:buNone/>
              <a:defRPr/>
            </a:lvl3pPr>
            <a:lvl4pPr marL="0" lvl="3" indent="0" algn="r">
              <a:spcBef>
                <a:spcPts val="0"/>
              </a:spcBef>
              <a:spcAft>
                <a:spcPts val="0"/>
              </a:spcAft>
              <a:buClr>
                <a:srgbClr val="888888"/>
              </a:buClr>
              <a:buSzPts val="900"/>
              <a:buFont typeface="Candara"/>
              <a:buNone/>
              <a:defRPr/>
            </a:lvl4pPr>
            <a:lvl5pPr marL="0" lvl="4" indent="0" algn="r">
              <a:spcBef>
                <a:spcPts val="0"/>
              </a:spcBef>
              <a:spcAft>
                <a:spcPts val="0"/>
              </a:spcAft>
              <a:buClr>
                <a:srgbClr val="888888"/>
              </a:buClr>
              <a:buSzPts val="900"/>
              <a:buFont typeface="Candara"/>
              <a:buNone/>
              <a:defRPr/>
            </a:lvl5pPr>
            <a:lvl6pPr marL="0" lvl="5" indent="0" algn="r">
              <a:spcBef>
                <a:spcPts val="0"/>
              </a:spcBef>
              <a:spcAft>
                <a:spcPts val="0"/>
              </a:spcAft>
              <a:buClr>
                <a:srgbClr val="888888"/>
              </a:buClr>
              <a:buSzPts val="900"/>
              <a:buFont typeface="Candara"/>
              <a:buNone/>
              <a:defRPr/>
            </a:lvl6pPr>
            <a:lvl7pPr marL="0" lvl="6" indent="0" algn="r">
              <a:spcBef>
                <a:spcPts val="0"/>
              </a:spcBef>
              <a:spcAft>
                <a:spcPts val="0"/>
              </a:spcAft>
              <a:buClr>
                <a:srgbClr val="888888"/>
              </a:buClr>
              <a:buSzPts val="900"/>
              <a:buFont typeface="Candara"/>
              <a:buNone/>
              <a:defRPr/>
            </a:lvl7pPr>
            <a:lvl8pPr marL="0" lvl="7" indent="0" algn="r">
              <a:spcBef>
                <a:spcPts val="0"/>
              </a:spcBef>
              <a:spcAft>
                <a:spcPts val="0"/>
              </a:spcAft>
              <a:buClr>
                <a:srgbClr val="888888"/>
              </a:buClr>
              <a:buSzPts val="900"/>
              <a:buFont typeface="Candara"/>
              <a:buNone/>
              <a:defRPr/>
            </a:lvl8pPr>
            <a:lvl9pPr marL="0" lvl="8" indent="0" algn="r">
              <a:spcBef>
                <a:spcPts val="0"/>
              </a:spcBef>
              <a:spcAft>
                <a:spcPts val="0"/>
              </a:spcAft>
              <a:buClr>
                <a:srgbClr val="888888"/>
              </a:buClr>
              <a:buSzPts val="900"/>
              <a:buFont typeface="Candara"/>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0"/>
        <p:cNvGrpSpPr/>
        <p:nvPr/>
      </p:nvGrpSpPr>
      <p:grpSpPr>
        <a:xfrm>
          <a:off x="0" y="0"/>
          <a:ext cx="0" cy="0"/>
          <a:chOff x="0" y="0"/>
          <a:chExt cx="0" cy="0"/>
        </a:xfrm>
      </p:grpSpPr>
      <p:sp>
        <p:nvSpPr>
          <p:cNvPr id="31" name="Google Shape;31;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2800"/>
              <a:buFont typeface="Candara"/>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 name="Google Shape;32;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0"/>
              </a:spcBef>
              <a:spcAft>
                <a:spcPts val="0"/>
              </a:spcAft>
              <a:buClr>
                <a:schemeClr val="dk1"/>
              </a:buClr>
              <a:buSzPts val="1800"/>
              <a:buChar char="●"/>
              <a:defRPr/>
            </a:lvl1pPr>
            <a:lvl2pPr marL="914400" lvl="1" indent="-317500" algn="l">
              <a:lnSpc>
                <a:spcPct val="90000"/>
              </a:lnSpc>
              <a:spcBef>
                <a:spcPts val="0"/>
              </a:spcBef>
              <a:spcAft>
                <a:spcPts val="0"/>
              </a:spcAft>
              <a:buClr>
                <a:schemeClr val="dk1"/>
              </a:buClr>
              <a:buSzPts val="1400"/>
              <a:buChar char="○"/>
              <a:defRPr/>
            </a:lvl2pPr>
            <a:lvl3pPr marL="1371600" lvl="2" indent="-317500" algn="l">
              <a:lnSpc>
                <a:spcPct val="90000"/>
              </a:lnSpc>
              <a:spcBef>
                <a:spcPts val="0"/>
              </a:spcBef>
              <a:spcAft>
                <a:spcPts val="0"/>
              </a:spcAft>
              <a:buClr>
                <a:schemeClr val="dk1"/>
              </a:buClr>
              <a:buSzPts val="1400"/>
              <a:buChar char="■"/>
              <a:defRPr/>
            </a:lvl3pPr>
            <a:lvl4pPr marL="1828800" lvl="3" indent="-317500" algn="l">
              <a:lnSpc>
                <a:spcPct val="90000"/>
              </a:lnSpc>
              <a:spcBef>
                <a:spcPts val="0"/>
              </a:spcBef>
              <a:spcAft>
                <a:spcPts val="0"/>
              </a:spcAft>
              <a:buClr>
                <a:schemeClr val="dk1"/>
              </a:buClr>
              <a:buSzPts val="1400"/>
              <a:buChar char="●"/>
              <a:defRPr/>
            </a:lvl4pPr>
            <a:lvl5pPr marL="2286000" lvl="4" indent="-317500" algn="l">
              <a:lnSpc>
                <a:spcPct val="90000"/>
              </a:lnSpc>
              <a:spcBef>
                <a:spcPts val="0"/>
              </a:spcBef>
              <a:spcAft>
                <a:spcPts val="0"/>
              </a:spcAft>
              <a:buClr>
                <a:schemeClr val="dk1"/>
              </a:buClr>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
        <p:nvSpPr>
          <p:cNvPr id="33" name="Google Shape;33;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spcBef>
                <a:spcPts val="0"/>
              </a:spcBef>
              <a:spcAft>
                <a:spcPts val="0"/>
              </a:spcAft>
              <a:buClr>
                <a:srgbClr val="888888"/>
              </a:buClr>
              <a:buSzPts val="900"/>
              <a:buFont typeface="Candara"/>
              <a:buNone/>
              <a:defRPr sz="900">
                <a:solidFill>
                  <a:srgbClr val="888888"/>
                </a:solidFill>
                <a:latin typeface="Candara"/>
                <a:ea typeface="Candara"/>
                <a:cs typeface="Candara"/>
                <a:sym typeface="Candara"/>
              </a:defRPr>
            </a:lvl1pPr>
            <a:lvl2pPr marL="0" marR="0" lvl="1" indent="0" algn="r">
              <a:spcBef>
                <a:spcPts val="0"/>
              </a:spcBef>
              <a:spcAft>
                <a:spcPts val="0"/>
              </a:spcAft>
              <a:buClr>
                <a:srgbClr val="888888"/>
              </a:buClr>
              <a:buSzPts val="900"/>
              <a:buFont typeface="Candara"/>
              <a:buNone/>
              <a:defRPr sz="900">
                <a:solidFill>
                  <a:srgbClr val="888888"/>
                </a:solidFill>
                <a:latin typeface="Candara"/>
                <a:ea typeface="Candara"/>
                <a:cs typeface="Candara"/>
                <a:sym typeface="Candara"/>
              </a:defRPr>
            </a:lvl2pPr>
            <a:lvl3pPr marL="0" marR="0" lvl="2" indent="0" algn="r">
              <a:spcBef>
                <a:spcPts val="0"/>
              </a:spcBef>
              <a:spcAft>
                <a:spcPts val="0"/>
              </a:spcAft>
              <a:buClr>
                <a:srgbClr val="888888"/>
              </a:buClr>
              <a:buSzPts val="900"/>
              <a:buFont typeface="Candara"/>
              <a:buNone/>
              <a:defRPr sz="900">
                <a:solidFill>
                  <a:srgbClr val="888888"/>
                </a:solidFill>
                <a:latin typeface="Candara"/>
                <a:ea typeface="Candara"/>
                <a:cs typeface="Candara"/>
                <a:sym typeface="Candara"/>
              </a:defRPr>
            </a:lvl3pPr>
            <a:lvl4pPr marL="0" marR="0" lvl="3" indent="0" algn="r">
              <a:spcBef>
                <a:spcPts val="0"/>
              </a:spcBef>
              <a:spcAft>
                <a:spcPts val="0"/>
              </a:spcAft>
              <a:buClr>
                <a:srgbClr val="888888"/>
              </a:buClr>
              <a:buSzPts val="900"/>
              <a:buFont typeface="Candara"/>
              <a:buNone/>
              <a:defRPr sz="900">
                <a:solidFill>
                  <a:srgbClr val="888888"/>
                </a:solidFill>
                <a:latin typeface="Candara"/>
                <a:ea typeface="Candara"/>
                <a:cs typeface="Candara"/>
                <a:sym typeface="Candara"/>
              </a:defRPr>
            </a:lvl4pPr>
            <a:lvl5pPr marL="0" marR="0" lvl="4" indent="0" algn="r">
              <a:spcBef>
                <a:spcPts val="0"/>
              </a:spcBef>
              <a:spcAft>
                <a:spcPts val="0"/>
              </a:spcAft>
              <a:buClr>
                <a:srgbClr val="888888"/>
              </a:buClr>
              <a:buSzPts val="900"/>
              <a:buFont typeface="Candara"/>
              <a:buNone/>
              <a:defRPr sz="900">
                <a:solidFill>
                  <a:srgbClr val="888888"/>
                </a:solidFill>
                <a:latin typeface="Candara"/>
                <a:ea typeface="Candara"/>
                <a:cs typeface="Candara"/>
                <a:sym typeface="Candara"/>
              </a:defRPr>
            </a:lvl5pPr>
            <a:lvl6pPr marL="0" marR="0" lvl="5" indent="0" algn="r">
              <a:spcBef>
                <a:spcPts val="0"/>
              </a:spcBef>
              <a:spcAft>
                <a:spcPts val="0"/>
              </a:spcAft>
              <a:buClr>
                <a:srgbClr val="888888"/>
              </a:buClr>
              <a:buSzPts val="900"/>
              <a:buFont typeface="Candara"/>
              <a:buNone/>
              <a:defRPr sz="900">
                <a:solidFill>
                  <a:srgbClr val="888888"/>
                </a:solidFill>
                <a:latin typeface="Candara"/>
                <a:ea typeface="Candara"/>
                <a:cs typeface="Candara"/>
                <a:sym typeface="Candara"/>
              </a:defRPr>
            </a:lvl6pPr>
            <a:lvl7pPr marL="0" marR="0" lvl="6" indent="0" algn="r">
              <a:spcBef>
                <a:spcPts val="0"/>
              </a:spcBef>
              <a:spcAft>
                <a:spcPts val="0"/>
              </a:spcAft>
              <a:buClr>
                <a:srgbClr val="888888"/>
              </a:buClr>
              <a:buSzPts val="900"/>
              <a:buFont typeface="Candara"/>
              <a:buNone/>
              <a:defRPr sz="900">
                <a:solidFill>
                  <a:srgbClr val="888888"/>
                </a:solidFill>
                <a:latin typeface="Candara"/>
                <a:ea typeface="Candara"/>
                <a:cs typeface="Candara"/>
                <a:sym typeface="Candara"/>
              </a:defRPr>
            </a:lvl7pPr>
            <a:lvl8pPr marL="0" marR="0" lvl="7" indent="0" algn="r">
              <a:spcBef>
                <a:spcPts val="0"/>
              </a:spcBef>
              <a:spcAft>
                <a:spcPts val="0"/>
              </a:spcAft>
              <a:buClr>
                <a:srgbClr val="888888"/>
              </a:buClr>
              <a:buSzPts val="900"/>
              <a:buFont typeface="Candara"/>
              <a:buNone/>
              <a:defRPr sz="900">
                <a:solidFill>
                  <a:srgbClr val="888888"/>
                </a:solidFill>
                <a:latin typeface="Candara"/>
                <a:ea typeface="Candara"/>
                <a:cs typeface="Candara"/>
                <a:sym typeface="Candara"/>
              </a:defRPr>
            </a:lvl8pPr>
            <a:lvl9pPr marL="0" marR="0" lvl="8" indent="0" algn="r">
              <a:spcBef>
                <a:spcPts val="0"/>
              </a:spcBef>
              <a:spcAft>
                <a:spcPts val="0"/>
              </a:spcAft>
              <a:buClr>
                <a:srgbClr val="888888"/>
              </a:buClr>
              <a:buSzPts val="900"/>
              <a:buFont typeface="Candara"/>
              <a:buNone/>
              <a:defRPr sz="900">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18"/>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ndara"/>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18"/>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7" name="Google Shape;37;p1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ndara"/>
              <a:buNone/>
              <a:defRPr/>
            </a:lvl1pPr>
            <a:lvl2pPr marL="0" lvl="1" indent="0" algn="r">
              <a:spcBef>
                <a:spcPts val="0"/>
              </a:spcBef>
              <a:spcAft>
                <a:spcPts val="0"/>
              </a:spcAft>
              <a:buClr>
                <a:srgbClr val="888888"/>
              </a:buClr>
              <a:buSzPts val="900"/>
              <a:buFont typeface="Candara"/>
              <a:buNone/>
              <a:defRPr/>
            </a:lvl2pPr>
            <a:lvl3pPr marL="0" lvl="2" indent="0" algn="r">
              <a:spcBef>
                <a:spcPts val="0"/>
              </a:spcBef>
              <a:spcAft>
                <a:spcPts val="0"/>
              </a:spcAft>
              <a:buClr>
                <a:srgbClr val="888888"/>
              </a:buClr>
              <a:buSzPts val="900"/>
              <a:buFont typeface="Candara"/>
              <a:buNone/>
              <a:defRPr/>
            </a:lvl3pPr>
            <a:lvl4pPr marL="0" lvl="3" indent="0" algn="r">
              <a:spcBef>
                <a:spcPts val="0"/>
              </a:spcBef>
              <a:spcAft>
                <a:spcPts val="0"/>
              </a:spcAft>
              <a:buClr>
                <a:srgbClr val="888888"/>
              </a:buClr>
              <a:buSzPts val="900"/>
              <a:buFont typeface="Candara"/>
              <a:buNone/>
              <a:defRPr/>
            </a:lvl4pPr>
            <a:lvl5pPr marL="0" lvl="4" indent="0" algn="r">
              <a:spcBef>
                <a:spcPts val="0"/>
              </a:spcBef>
              <a:spcAft>
                <a:spcPts val="0"/>
              </a:spcAft>
              <a:buClr>
                <a:srgbClr val="888888"/>
              </a:buClr>
              <a:buSzPts val="900"/>
              <a:buFont typeface="Candara"/>
              <a:buNone/>
              <a:defRPr/>
            </a:lvl5pPr>
            <a:lvl6pPr marL="0" lvl="5" indent="0" algn="r">
              <a:spcBef>
                <a:spcPts val="0"/>
              </a:spcBef>
              <a:spcAft>
                <a:spcPts val="0"/>
              </a:spcAft>
              <a:buClr>
                <a:srgbClr val="888888"/>
              </a:buClr>
              <a:buSzPts val="900"/>
              <a:buFont typeface="Candara"/>
              <a:buNone/>
              <a:defRPr/>
            </a:lvl6pPr>
            <a:lvl7pPr marL="0" lvl="6" indent="0" algn="r">
              <a:spcBef>
                <a:spcPts val="0"/>
              </a:spcBef>
              <a:spcAft>
                <a:spcPts val="0"/>
              </a:spcAft>
              <a:buClr>
                <a:srgbClr val="888888"/>
              </a:buClr>
              <a:buSzPts val="900"/>
              <a:buFont typeface="Candara"/>
              <a:buNone/>
              <a:defRPr/>
            </a:lvl7pPr>
            <a:lvl8pPr marL="0" lvl="7" indent="0" algn="r">
              <a:spcBef>
                <a:spcPts val="0"/>
              </a:spcBef>
              <a:spcAft>
                <a:spcPts val="0"/>
              </a:spcAft>
              <a:buClr>
                <a:srgbClr val="888888"/>
              </a:buClr>
              <a:buSzPts val="900"/>
              <a:buFont typeface="Candara"/>
              <a:buNone/>
              <a:defRPr/>
            </a:lvl8pPr>
            <a:lvl9pPr marL="0" lvl="8" indent="0" algn="r">
              <a:spcBef>
                <a:spcPts val="0"/>
              </a:spcBef>
              <a:spcAft>
                <a:spcPts val="0"/>
              </a:spcAft>
              <a:buClr>
                <a:srgbClr val="888888"/>
              </a:buClr>
              <a:buSzPts val="900"/>
              <a:buFont typeface="Candara"/>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1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9"/>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 name="Google Shape;43;p19"/>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 name="Google Shape;44;p1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ndara"/>
              <a:buNone/>
              <a:defRPr/>
            </a:lvl1pPr>
            <a:lvl2pPr marL="0" lvl="1" indent="0" algn="r">
              <a:spcBef>
                <a:spcPts val="0"/>
              </a:spcBef>
              <a:spcAft>
                <a:spcPts val="0"/>
              </a:spcAft>
              <a:buClr>
                <a:srgbClr val="888888"/>
              </a:buClr>
              <a:buSzPts val="900"/>
              <a:buFont typeface="Candara"/>
              <a:buNone/>
              <a:defRPr/>
            </a:lvl2pPr>
            <a:lvl3pPr marL="0" lvl="2" indent="0" algn="r">
              <a:spcBef>
                <a:spcPts val="0"/>
              </a:spcBef>
              <a:spcAft>
                <a:spcPts val="0"/>
              </a:spcAft>
              <a:buClr>
                <a:srgbClr val="888888"/>
              </a:buClr>
              <a:buSzPts val="900"/>
              <a:buFont typeface="Candara"/>
              <a:buNone/>
              <a:defRPr/>
            </a:lvl3pPr>
            <a:lvl4pPr marL="0" lvl="3" indent="0" algn="r">
              <a:spcBef>
                <a:spcPts val="0"/>
              </a:spcBef>
              <a:spcAft>
                <a:spcPts val="0"/>
              </a:spcAft>
              <a:buClr>
                <a:srgbClr val="888888"/>
              </a:buClr>
              <a:buSzPts val="900"/>
              <a:buFont typeface="Candara"/>
              <a:buNone/>
              <a:defRPr/>
            </a:lvl4pPr>
            <a:lvl5pPr marL="0" lvl="4" indent="0" algn="r">
              <a:spcBef>
                <a:spcPts val="0"/>
              </a:spcBef>
              <a:spcAft>
                <a:spcPts val="0"/>
              </a:spcAft>
              <a:buClr>
                <a:srgbClr val="888888"/>
              </a:buClr>
              <a:buSzPts val="900"/>
              <a:buFont typeface="Candara"/>
              <a:buNone/>
              <a:defRPr/>
            </a:lvl5pPr>
            <a:lvl6pPr marL="0" lvl="5" indent="0" algn="r">
              <a:spcBef>
                <a:spcPts val="0"/>
              </a:spcBef>
              <a:spcAft>
                <a:spcPts val="0"/>
              </a:spcAft>
              <a:buClr>
                <a:srgbClr val="888888"/>
              </a:buClr>
              <a:buSzPts val="900"/>
              <a:buFont typeface="Candara"/>
              <a:buNone/>
              <a:defRPr/>
            </a:lvl6pPr>
            <a:lvl7pPr marL="0" lvl="6" indent="0" algn="r">
              <a:spcBef>
                <a:spcPts val="0"/>
              </a:spcBef>
              <a:spcAft>
                <a:spcPts val="0"/>
              </a:spcAft>
              <a:buClr>
                <a:srgbClr val="888888"/>
              </a:buClr>
              <a:buSzPts val="900"/>
              <a:buFont typeface="Candara"/>
              <a:buNone/>
              <a:defRPr/>
            </a:lvl7pPr>
            <a:lvl8pPr marL="0" lvl="7" indent="0" algn="r">
              <a:spcBef>
                <a:spcPts val="0"/>
              </a:spcBef>
              <a:spcAft>
                <a:spcPts val="0"/>
              </a:spcAft>
              <a:buClr>
                <a:srgbClr val="888888"/>
              </a:buClr>
              <a:buSzPts val="900"/>
              <a:buFont typeface="Candara"/>
              <a:buNone/>
              <a:defRPr/>
            </a:lvl8pPr>
            <a:lvl9pPr marL="0" lvl="8" indent="0" algn="r">
              <a:spcBef>
                <a:spcPts val="0"/>
              </a:spcBef>
              <a:spcAft>
                <a:spcPts val="0"/>
              </a:spcAft>
              <a:buClr>
                <a:srgbClr val="888888"/>
              </a:buClr>
              <a:buSzPts val="900"/>
              <a:buFont typeface="Candara"/>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20"/>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20"/>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50" name="Google Shape;50;p20"/>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1" name="Google Shape;51;p20"/>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52" name="Google Shape;52;p20"/>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3" name="Google Shape;53;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ndara"/>
              <a:buNone/>
              <a:defRPr/>
            </a:lvl1pPr>
            <a:lvl2pPr marL="0" lvl="1" indent="0" algn="r">
              <a:spcBef>
                <a:spcPts val="0"/>
              </a:spcBef>
              <a:spcAft>
                <a:spcPts val="0"/>
              </a:spcAft>
              <a:buClr>
                <a:srgbClr val="888888"/>
              </a:buClr>
              <a:buSzPts val="900"/>
              <a:buFont typeface="Candara"/>
              <a:buNone/>
              <a:defRPr/>
            </a:lvl2pPr>
            <a:lvl3pPr marL="0" lvl="2" indent="0" algn="r">
              <a:spcBef>
                <a:spcPts val="0"/>
              </a:spcBef>
              <a:spcAft>
                <a:spcPts val="0"/>
              </a:spcAft>
              <a:buClr>
                <a:srgbClr val="888888"/>
              </a:buClr>
              <a:buSzPts val="900"/>
              <a:buFont typeface="Candara"/>
              <a:buNone/>
              <a:defRPr/>
            </a:lvl3pPr>
            <a:lvl4pPr marL="0" lvl="3" indent="0" algn="r">
              <a:spcBef>
                <a:spcPts val="0"/>
              </a:spcBef>
              <a:spcAft>
                <a:spcPts val="0"/>
              </a:spcAft>
              <a:buClr>
                <a:srgbClr val="888888"/>
              </a:buClr>
              <a:buSzPts val="900"/>
              <a:buFont typeface="Candara"/>
              <a:buNone/>
              <a:defRPr/>
            </a:lvl4pPr>
            <a:lvl5pPr marL="0" lvl="4" indent="0" algn="r">
              <a:spcBef>
                <a:spcPts val="0"/>
              </a:spcBef>
              <a:spcAft>
                <a:spcPts val="0"/>
              </a:spcAft>
              <a:buClr>
                <a:srgbClr val="888888"/>
              </a:buClr>
              <a:buSzPts val="900"/>
              <a:buFont typeface="Candara"/>
              <a:buNone/>
              <a:defRPr/>
            </a:lvl5pPr>
            <a:lvl6pPr marL="0" lvl="5" indent="0" algn="r">
              <a:spcBef>
                <a:spcPts val="0"/>
              </a:spcBef>
              <a:spcAft>
                <a:spcPts val="0"/>
              </a:spcAft>
              <a:buClr>
                <a:srgbClr val="888888"/>
              </a:buClr>
              <a:buSzPts val="900"/>
              <a:buFont typeface="Candara"/>
              <a:buNone/>
              <a:defRPr/>
            </a:lvl6pPr>
            <a:lvl7pPr marL="0" lvl="6" indent="0" algn="r">
              <a:spcBef>
                <a:spcPts val="0"/>
              </a:spcBef>
              <a:spcAft>
                <a:spcPts val="0"/>
              </a:spcAft>
              <a:buClr>
                <a:srgbClr val="888888"/>
              </a:buClr>
              <a:buSzPts val="900"/>
              <a:buFont typeface="Candara"/>
              <a:buNone/>
              <a:defRPr/>
            </a:lvl7pPr>
            <a:lvl8pPr marL="0" lvl="7" indent="0" algn="r">
              <a:spcBef>
                <a:spcPts val="0"/>
              </a:spcBef>
              <a:spcAft>
                <a:spcPts val="0"/>
              </a:spcAft>
              <a:buClr>
                <a:srgbClr val="888888"/>
              </a:buClr>
              <a:buSzPts val="900"/>
              <a:buFont typeface="Candara"/>
              <a:buNone/>
              <a:defRPr/>
            </a:lvl8pPr>
            <a:lvl9pPr marL="0" lvl="8" indent="0" algn="r">
              <a:spcBef>
                <a:spcPts val="0"/>
              </a:spcBef>
              <a:spcAft>
                <a:spcPts val="0"/>
              </a:spcAft>
              <a:buClr>
                <a:srgbClr val="888888"/>
              </a:buClr>
              <a:buSzPts val="900"/>
              <a:buFont typeface="Candara"/>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2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ndara"/>
              <a:buNone/>
              <a:defRPr/>
            </a:lvl1pPr>
            <a:lvl2pPr marL="0" lvl="1" indent="0" algn="r">
              <a:spcBef>
                <a:spcPts val="0"/>
              </a:spcBef>
              <a:spcAft>
                <a:spcPts val="0"/>
              </a:spcAft>
              <a:buClr>
                <a:srgbClr val="888888"/>
              </a:buClr>
              <a:buSzPts val="900"/>
              <a:buFont typeface="Candara"/>
              <a:buNone/>
              <a:defRPr/>
            </a:lvl2pPr>
            <a:lvl3pPr marL="0" lvl="2" indent="0" algn="r">
              <a:spcBef>
                <a:spcPts val="0"/>
              </a:spcBef>
              <a:spcAft>
                <a:spcPts val="0"/>
              </a:spcAft>
              <a:buClr>
                <a:srgbClr val="888888"/>
              </a:buClr>
              <a:buSzPts val="900"/>
              <a:buFont typeface="Candara"/>
              <a:buNone/>
              <a:defRPr/>
            </a:lvl3pPr>
            <a:lvl4pPr marL="0" lvl="3" indent="0" algn="r">
              <a:spcBef>
                <a:spcPts val="0"/>
              </a:spcBef>
              <a:spcAft>
                <a:spcPts val="0"/>
              </a:spcAft>
              <a:buClr>
                <a:srgbClr val="888888"/>
              </a:buClr>
              <a:buSzPts val="900"/>
              <a:buFont typeface="Candara"/>
              <a:buNone/>
              <a:defRPr/>
            </a:lvl4pPr>
            <a:lvl5pPr marL="0" lvl="4" indent="0" algn="r">
              <a:spcBef>
                <a:spcPts val="0"/>
              </a:spcBef>
              <a:spcAft>
                <a:spcPts val="0"/>
              </a:spcAft>
              <a:buClr>
                <a:srgbClr val="888888"/>
              </a:buClr>
              <a:buSzPts val="900"/>
              <a:buFont typeface="Candara"/>
              <a:buNone/>
              <a:defRPr/>
            </a:lvl5pPr>
            <a:lvl6pPr marL="0" lvl="5" indent="0" algn="r">
              <a:spcBef>
                <a:spcPts val="0"/>
              </a:spcBef>
              <a:spcAft>
                <a:spcPts val="0"/>
              </a:spcAft>
              <a:buClr>
                <a:srgbClr val="888888"/>
              </a:buClr>
              <a:buSzPts val="900"/>
              <a:buFont typeface="Candara"/>
              <a:buNone/>
              <a:defRPr/>
            </a:lvl6pPr>
            <a:lvl7pPr marL="0" lvl="6" indent="0" algn="r">
              <a:spcBef>
                <a:spcPts val="0"/>
              </a:spcBef>
              <a:spcAft>
                <a:spcPts val="0"/>
              </a:spcAft>
              <a:buClr>
                <a:srgbClr val="888888"/>
              </a:buClr>
              <a:buSzPts val="900"/>
              <a:buFont typeface="Candara"/>
              <a:buNone/>
              <a:defRPr/>
            </a:lvl7pPr>
            <a:lvl8pPr marL="0" lvl="7" indent="0" algn="r">
              <a:spcBef>
                <a:spcPts val="0"/>
              </a:spcBef>
              <a:spcAft>
                <a:spcPts val="0"/>
              </a:spcAft>
              <a:buClr>
                <a:srgbClr val="888888"/>
              </a:buClr>
              <a:buSzPts val="900"/>
              <a:buFont typeface="Candara"/>
              <a:buNone/>
              <a:defRPr/>
            </a:lvl8pPr>
            <a:lvl9pPr marL="0" lvl="8" indent="0" algn="r">
              <a:spcBef>
                <a:spcPts val="0"/>
              </a:spcBef>
              <a:spcAft>
                <a:spcPts val="0"/>
              </a:spcAft>
              <a:buClr>
                <a:srgbClr val="888888"/>
              </a:buClr>
              <a:buSzPts val="900"/>
              <a:buFont typeface="Candara"/>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Candara"/>
              <a:buNone/>
              <a:defRPr/>
            </a:lvl1pPr>
            <a:lvl2pPr marL="0" lvl="1" indent="0" algn="r">
              <a:spcBef>
                <a:spcPts val="0"/>
              </a:spcBef>
              <a:spcAft>
                <a:spcPts val="0"/>
              </a:spcAft>
              <a:buClr>
                <a:srgbClr val="888888"/>
              </a:buClr>
              <a:buSzPts val="900"/>
              <a:buFont typeface="Candara"/>
              <a:buNone/>
              <a:defRPr/>
            </a:lvl2pPr>
            <a:lvl3pPr marL="0" lvl="2" indent="0" algn="r">
              <a:spcBef>
                <a:spcPts val="0"/>
              </a:spcBef>
              <a:spcAft>
                <a:spcPts val="0"/>
              </a:spcAft>
              <a:buClr>
                <a:srgbClr val="888888"/>
              </a:buClr>
              <a:buSzPts val="900"/>
              <a:buFont typeface="Candara"/>
              <a:buNone/>
              <a:defRPr/>
            </a:lvl3pPr>
            <a:lvl4pPr marL="0" lvl="3" indent="0" algn="r">
              <a:spcBef>
                <a:spcPts val="0"/>
              </a:spcBef>
              <a:spcAft>
                <a:spcPts val="0"/>
              </a:spcAft>
              <a:buClr>
                <a:srgbClr val="888888"/>
              </a:buClr>
              <a:buSzPts val="900"/>
              <a:buFont typeface="Candara"/>
              <a:buNone/>
              <a:defRPr/>
            </a:lvl4pPr>
            <a:lvl5pPr marL="0" lvl="4" indent="0" algn="r">
              <a:spcBef>
                <a:spcPts val="0"/>
              </a:spcBef>
              <a:spcAft>
                <a:spcPts val="0"/>
              </a:spcAft>
              <a:buClr>
                <a:srgbClr val="888888"/>
              </a:buClr>
              <a:buSzPts val="900"/>
              <a:buFont typeface="Candara"/>
              <a:buNone/>
              <a:defRPr/>
            </a:lvl5pPr>
            <a:lvl6pPr marL="0" lvl="5" indent="0" algn="r">
              <a:spcBef>
                <a:spcPts val="0"/>
              </a:spcBef>
              <a:spcAft>
                <a:spcPts val="0"/>
              </a:spcAft>
              <a:buClr>
                <a:srgbClr val="888888"/>
              </a:buClr>
              <a:buSzPts val="900"/>
              <a:buFont typeface="Candara"/>
              <a:buNone/>
              <a:defRPr/>
            </a:lvl6pPr>
            <a:lvl7pPr marL="0" lvl="6" indent="0" algn="r">
              <a:spcBef>
                <a:spcPts val="0"/>
              </a:spcBef>
              <a:spcAft>
                <a:spcPts val="0"/>
              </a:spcAft>
              <a:buClr>
                <a:srgbClr val="888888"/>
              </a:buClr>
              <a:buSzPts val="900"/>
              <a:buFont typeface="Candara"/>
              <a:buNone/>
              <a:defRPr/>
            </a:lvl7pPr>
            <a:lvl8pPr marL="0" lvl="7" indent="0" algn="r">
              <a:spcBef>
                <a:spcPts val="0"/>
              </a:spcBef>
              <a:spcAft>
                <a:spcPts val="0"/>
              </a:spcAft>
              <a:buClr>
                <a:srgbClr val="888888"/>
              </a:buClr>
              <a:buSzPts val="900"/>
              <a:buFont typeface="Candara"/>
              <a:buNone/>
              <a:defRPr/>
            </a:lvl8pPr>
            <a:lvl9pPr marL="0" lvl="8" indent="0" algn="r">
              <a:spcBef>
                <a:spcPts val="0"/>
              </a:spcBef>
              <a:spcAft>
                <a:spcPts val="0"/>
              </a:spcAft>
              <a:buClr>
                <a:srgbClr val="888888"/>
              </a:buClr>
              <a:buSzPts val="900"/>
              <a:buFont typeface="Candara"/>
              <a:buNone/>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ndara"/>
              <a:buNone/>
              <a:defRPr sz="3300" b="0" i="0" u="none" strike="noStrike" cap="none">
                <a:solidFill>
                  <a:schemeClr val="dk1"/>
                </a:solidFill>
                <a:latin typeface="Candara"/>
                <a:ea typeface="Candara"/>
                <a:cs typeface="Candara"/>
                <a:sym typeface="Candar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3"/>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ndara"/>
                <a:ea typeface="Candara"/>
                <a:cs typeface="Candara"/>
                <a:sym typeface="Candara"/>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ndara"/>
                <a:ea typeface="Candara"/>
                <a:cs typeface="Candara"/>
                <a:sym typeface="Candara"/>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ndara"/>
                <a:ea typeface="Candara"/>
                <a:cs typeface="Candara"/>
                <a:sym typeface="Candara"/>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ndara"/>
                <a:ea typeface="Candara"/>
                <a:cs typeface="Candara"/>
                <a:sym typeface="Candara"/>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ndara"/>
                <a:ea typeface="Candara"/>
                <a:cs typeface="Candara"/>
                <a:sym typeface="Candara"/>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ndara"/>
                <a:ea typeface="Candara"/>
                <a:cs typeface="Candara"/>
                <a:sym typeface="Candara"/>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ndara"/>
                <a:ea typeface="Candara"/>
                <a:cs typeface="Candara"/>
                <a:sym typeface="Candara"/>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ndara"/>
                <a:ea typeface="Candara"/>
                <a:cs typeface="Candara"/>
                <a:sym typeface="Candara"/>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ndara"/>
                <a:ea typeface="Candara"/>
                <a:cs typeface="Candara"/>
                <a:sym typeface="Candara"/>
              </a:defRPr>
            </a:lvl9pPr>
          </a:lstStyle>
          <a:p>
            <a:endParaRPr/>
          </a:p>
        </p:txBody>
      </p:sp>
      <p:sp>
        <p:nvSpPr>
          <p:cNvPr id="8" name="Google Shape;8;p1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9" name="Google Shape;9;p1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ndara"/>
                <a:ea typeface="Candara"/>
                <a:cs typeface="Candara"/>
                <a:sym typeface="Candara"/>
              </a:defRPr>
            </a:lvl1pPr>
            <a:lvl2pPr marR="0" lvl="1"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2pPr>
            <a:lvl3pPr marR="0" lvl="2"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3pPr>
            <a:lvl4pPr marR="0" lvl="3"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4pPr>
            <a:lvl5pPr marR="0" lvl="4"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5pPr>
            <a:lvl6pPr marR="0" lvl="5"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6pPr>
            <a:lvl7pPr marR="0" lvl="6"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7pPr>
            <a:lvl8pPr marR="0" lvl="7"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8pPr>
            <a:lvl9pPr marR="0" lvl="8" algn="l" rtl="0">
              <a:spcBef>
                <a:spcPts val="0"/>
              </a:spcBef>
              <a:spcAft>
                <a:spcPts val="0"/>
              </a:spcAft>
              <a:buSzPts val="1400"/>
              <a:buNone/>
              <a:defRPr sz="1800" b="0" i="0" u="none" strike="noStrike" cap="none">
                <a:solidFill>
                  <a:schemeClr val="dk1"/>
                </a:solidFill>
                <a:latin typeface="Candara"/>
                <a:ea typeface="Candara"/>
                <a:cs typeface="Candara"/>
                <a:sym typeface="Candara"/>
              </a:defRPr>
            </a:lvl9pPr>
          </a:lstStyle>
          <a:p>
            <a:endParaRPr/>
          </a:p>
        </p:txBody>
      </p:sp>
      <p:sp>
        <p:nvSpPr>
          <p:cNvPr id="10" name="Google Shape;10;p1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900"/>
              <a:buFont typeface="Candara"/>
              <a:buNone/>
              <a:defRPr sz="900" b="0" i="0" u="none" strike="noStrike" cap="none">
                <a:solidFill>
                  <a:srgbClr val="888888"/>
                </a:solidFill>
                <a:latin typeface="Candara"/>
                <a:ea typeface="Candara"/>
                <a:cs typeface="Candara"/>
                <a:sym typeface="Candara"/>
              </a:defRPr>
            </a:lvl1pPr>
            <a:lvl2pPr marL="0" marR="0" lvl="1" indent="0" algn="r" rtl="0">
              <a:spcBef>
                <a:spcPts val="0"/>
              </a:spcBef>
              <a:spcAft>
                <a:spcPts val="0"/>
              </a:spcAft>
              <a:buClr>
                <a:srgbClr val="888888"/>
              </a:buClr>
              <a:buSzPts val="900"/>
              <a:buFont typeface="Candara"/>
              <a:buNone/>
              <a:defRPr sz="900" b="0" i="0" u="none" strike="noStrike" cap="none">
                <a:solidFill>
                  <a:srgbClr val="888888"/>
                </a:solidFill>
                <a:latin typeface="Candara"/>
                <a:ea typeface="Candara"/>
                <a:cs typeface="Candara"/>
                <a:sym typeface="Candara"/>
              </a:defRPr>
            </a:lvl2pPr>
            <a:lvl3pPr marL="0" marR="0" lvl="2" indent="0" algn="r" rtl="0">
              <a:spcBef>
                <a:spcPts val="0"/>
              </a:spcBef>
              <a:spcAft>
                <a:spcPts val="0"/>
              </a:spcAft>
              <a:buClr>
                <a:srgbClr val="888888"/>
              </a:buClr>
              <a:buSzPts val="900"/>
              <a:buFont typeface="Candara"/>
              <a:buNone/>
              <a:defRPr sz="900" b="0" i="0" u="none" strike="noStrike" cap="none">
                <a:solidFill>
                  <a:srgbClr val="888888"/>
                </a:solidFill>
                <a:latin typeface="Candara"/>
                <a:ea typeface="Candara"/>
                <a:cs typeface="Candara"/>
                <a:sym typeface="Candara"/>
              </a:defRPr>
            </a:lvl3pPr>
            <a:lvl4pPr marL="0" marR="0" lvl="3" indent="0" algn="r" rtl="0">
              <a:spcBef>
                <a:spcPts val="0"/>
              </a:spcBef>
              <a:spcAft>
                <a:spcPts val="0"/>
              </a:spcAft>
              <a:buClr>
                <a:srgbClr val="888888"/>
              </a:buClr>
              <a:buSzPts val="900"/>
              <a:buFont typeface="Candara"/>
              <a:buNone/>
              <a:defRPr sz="900" b="0" i="0" u="none" strike="noStrike" cap="none">
                <a:solidFill>
                  <a:srgbClr val="888888"/>
                </a:solidFill>
                <a:latin typeface="Candara"/>
                <a:ea typeface="Candara"/>
                <a:cs typeface="Candara"/>
                <a:sym typeface="Candara"/>
              </a:defRPr>
            </a:lvl4pPr>
            <a:lvl5pPr marL="0" marR="0" lvl="4" indent="0" algn="r" rtl="0">
              <a:spcBef>
                <a:spcPts val="0"/>
              </a:spcBef>
              <a:spcAft>
                <a:spcPts val="0"/>
              </a:spcAft>
              <a:buClr>
                <a:srgbClr val="888888"/>
              </a:buClr>
              <a:buSzPts val="900"/>
              <a:buFont typeface="Candara"/>
              <a:buNone/>
              <a:defRPr sz="900" b="0" i="0" u="none" strike="noStrike" cap="none">
                <a:solidFill>
                  <a:srgbClr val="888888"/>
                </a:solidFill>
                <a:latin typeface="Candara"/>
                <a:ea typeface="Candara"/>
                <a:cs typeface="Candara"/>
                <a:sym typeface="Candara"/>
              </a:defRPr>
            </a:lvl5pPr>
            <a:lvl6pPr marL="0" marR="0" lvl="5" indent="0" algn="r" rtl="0">
              <a:spcBef>
                <a:spcPts val="0"/>
              </a:spcBef>
              <a:spcAft>
                <a:spcPts val="0"/>
              </a:spcAft>
              <a:buClr>
                <a:srgbClr val="888888"/>
              </a:buClr>
              <a:buSzPts val="900"/>
              <a:buFont typeface="Candara"/>
              <a:buNone/>
              <a:defRPr sz="900" b="0" i="0" u="none" strike="noStrike" cap="none">
                <a:solidFill>
                  <a:srgbClr val="888888"/>
                </a:solidFill>
                <a:latin typeface="Candara"/>
                <a:ea typeface="Candara"/>
                <a:cs typeface="Candara"/>
                <a:sym typeface="Candara"/>
              </a:defRPr>
            </a:lvl6pPr>
            <a:lvl7pPr marL="0" marR="0" lvl="6" indent="0" algn="r" rtl="0">
              <a:spcBef>
                <a:spcPts val="0"/>
              </a:spcBef>
              <a:spcAft>
                <a:spcPts val="0"/>
              </a:spcAft>
              <a:buClr>
                <a:srgbClr val="888888"/>
              </a:buClr>
              <a:buSzPts val="900"/>
              <a:buFont typeface="Candara"/>
              <a:buNone/>
              <a:defRPr sz="900" b="0" i="0" u="none" strike="noStrike" cap="none">
                <a:solidFill>
                  <a:srgbClr val="888888"/>
                </a:solidFill>
                <a:latin typeface="Candara"/>
                <a:ea typeface="Candara"/>
                <a:cs typeface="Candara"/>
                <a:sym typeface="Candara"/>
              </a:defRPr>
            </a:lvl7pPr>
            <a:lvl8pPr marL="0" marR="0" lvl="7" indent="0" algn="r" rtl="0">
              <a:spcBef>
                <a:spcPts val="0"/>
              </a:spcBef>
              <a:spcAft>
                <a:spcPts val="0"/>
              </a:spcAft>
              <a:buClr>
                <a:srgbClr val="888888"/>
              </a:buClr>
              <a:buSzPts val="900"/>
              <a:buFont typeface="Candara"/>
              <a:buNone/>
              <a:defRPr sz="900" b="0" i="0" u="none" strike="noStrike" cap="none">
                <a:solidFill>
                  <a:srgbClr val="888888"/>
                </a:solidFill>
                <a:latin typeface="Candara"/>
                <a:ea typeface="Candara"/>
                <a:cs typeface="Candara"/>
                <a:sym typeface="Candara"/>
              </a:defRPr>
            </a:lvl8pPr>
            <a:lvl9pPr marL="0" marR="0" lvl="8" indent="0" algn="r" rtl="0">
              <a:spcBef>
                <a:spcPts val="0"/>
              </a:spcBef>
              <a:spcAft>
                <a:spcPts val="0"/>
              </a:spcAft>
              <a:buClr>
                <a:srgbClr val="888888"/>
              </a:buClr>
              <a:buSzPts val="900"/>
              <a:buFont typeface="Candara"/>
              <a:buNone/>
              <a:defRPr sz="900" b="0" i="0" u="none" strike="noStrike" cap="none">
                <a:solidFill>
                  <a:srgbClr val="888888"/>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hyperlink" Target="mailto:referral@tbayvictimservices.ca"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hyperlink" Target="mailto:referral@tbayvictimservices.ca"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ndara"/>
              <a:ea typeface="Candara"/>
              <a:cs typeface="Candara"/>
              <a:sym typeface="Candara"/>
            </a:endParaRPr>
          </a:p>
        </p:txBody>
      </p:sp>
      <p:sp>
        <p:nvSpPr>
          <p:cNvPr id="89" name="Google Shape;89;p1"/>
          <p:cNvSpPr/>
          <p:nvPr/>
        </p:nvSpPr>
        <p:spPr>
          <a:xfrm flipH="1">
            <a:off x="6432540" y="2501900"/>
            <a:ext cx="2468880" cy="24003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ndara"/>
              <a:ea typeface="Candara"/>
              <a:cs typeface="Candara"/>
              <a:sym typeface="Candara"/>
            </a:endParaRPr>
          </a:p>
        </p:txBody>
      </p:sp>
      <p:sp>
        <p:nvSpPr>
          <p:cNvPr id="90" name="Google Shape;90;p1"/>
          <p:cNvSpPr/>
          <p:nvPr/>
        </p:nvSpPr>
        <p:spPr>
          <a:xfrm>
            <a:off x="481330" y="467456"/>
            <a:ext cx="8178790" cy="4205911"/>
          </a:xfrm>
          <a:prstGeom prst="rect">
            <a:avLst/>
          </a:prstGeom>
          <a:noFill/>
          <a:ln w="19050"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ndara"/>
              <a:ea typeface="Candara"/>
              <a:cs typeface="Candara"/>
              <a:sym typeface="Candara"/>
            </a:endParaRPr>
          </a:p>
        </p:txBody>
      </p:sp>
      <p:sp>
        <p:nvSpPr>
          <p:cNvPr id="91" name="Google Shape;91;p1"/>
          <p:cNvSpPr txBox="1">
            <a:spLocks noGrp="1"/>
          </p:cNvSpPr>
          <p:nvPr>
            <p:ph type="ctrTitle"/>
          </p:nvPr>
        </p:nvSpPr>
        <p:spPr>
          <a:xfrm>
            <a:off x="963930" y="2038378"/>
            <a:ext cx="6923558" cy="785504"/>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rgbClr val="7030A0"/>
              </a:buClr>
              <a:buSzPts val="2400"/>
              <a:buFont typeface="Arial"/>
              <a:buNone/>
            </a:pPr>
            <a:r>
              <a:rPr lang="en-CA" sz="2400" b="1">
                <a:solidFill>
                  <a:srgbClr val="7030A0"/>
                </a:solidFill>
                <a:latin typeface="Arial"/>
                <a:ea typeface="Arial"/>
                <a:cs typeface="Arial"/>
                <a:sym typeface="Arial"/>
              </a:rPr>
              <a:t>VQRP+ Crime Definitions and Supports</a:t>
            </a:r>
            <a:endParaRPr sz="3600" b="1">
              <a:solidFill>
                <a:srgbClr val="7030A0"/>
              </a:solidFill>
              <a:latin typeface="Arial"/>
              <a:ea typeface="Arial"/>
              <a:cs typeface="Arial"/>
              <a:sym typeface="Arial"/>
            </a:endParaRPr>
          </a:p>
        </p:txBody>
      </p:sp>
      <p:sp>
        <p:nvSpPr>
          <p:cNvPr id="92" name="Google Shape;92;p1"/>
          <p:cNvSpPr txBox="1">
            <a:spLocks noGrp="1"/>
          </p:cNvSpPr>
          <p:nvPr>
            <p:ph type="subTitle" idx="1"/>
          </p:nvPr>
        </p:nvSpPr>
        <p:spPr>
          <a:xfrm>
            <a:off x="1751083" y="2977060"/>
            <a:ext cx="5349252" cy="443624"/>
          </a:xfrm>
          <a:prstGeom prst="rect">
            <a:avLst/>
          </a:prstGeom>
          <a:noFill/>
          <a:ln>
            <a:noFill/>
          </a:ln>
        </p:spPr>
        <p:txBody>
          <a:bodyPr spcFirstLastPara="1" wrap="square" lIns="91425" tIns="91425" rIns="91425" bIns="91425" anchor="t" anchorCtr="0">
            <a:normAutofit/>
          </a:bodyPr>
          <a:lstStyle/>
          <a:p>
            <a:pPr marL="0" lvl="0" indent="0" algn="ctr" rtl="0">
              <a:lnSpc>
                <a:spcPct val="90000"/>
              </a:lnSpc>
              <a:spcBef>
                <a:spcPts val="0"/>
              </a:spcBef>
              <a:spcAft>
                <a:spcPts val="0"/>
              </a:spcAft>
              <a:buClr>
                <a:schemeClr val="dk1"/>
              </a:buClr>
              <a:buSzPts val="900"/>
              <a:buNone/>
            </a:pPr>
            <a:r>
              <a:rPr lang="en-CA" sz="900" b="1"/>
              <a:t>Narrated by: </a:t>
            </a:r>
            <a:endParaRPr/>
          </a:p>
          <a:p>
            <a:pPr marL="0" lvl="0" indent="0" algn="ctr" rtl="0">
              <a:lnSpc>
                <a:spcPct val="90000"/>
              </a:lnSpc>
              <a:spcBef>
                <a:spcPts val="0"/>
              </a:spcBef>
              <a:spcAft>
                <a:spcPts val="0"/>
              </a:spcAft>
              <a:buClr>
                <a:schemeClr val="dk1"/>
              </a:buClr>
              <a:buSzPts val="900"/>
              <a:buNone/>
            </a:pPr>
            <a:r>
              <a:rPr lang="en-CA" sz="900"/>
              <a:t>Lakehead University Social Work Students:  Chelsea D.  and Noelle J.</a:t>
            </a:r>
            <a:endParaRPr/>
          </a:p>
        </p:txBody>
      </p:sp>
      <p:pic>
        <p:nvPicPr>
          <p:cNvPr id="93" name="Google Shape;93;p1" descr="A picture containing text, clipart&#10;&#10;Description automatically generated"/>
          <p:cNvPicPr preferRelativeResize="0"/>
          <p:nvPr/>
        </p:nvPicPr>
        <p:blipFill rotWithShape="1">
          <a:blip r:embed="rId5">
            <a:alphaModFix/>
          </a:blip>
          <a:srcRect/>
          <a:stretch/>
        </p:blipFill>
        <p:spPr>
          <a:xfrm>
            <a:off x="2792830" y="756744"/>
            <a:ext cx="3265758" cy="1246984"/>
          </a:xfrm>
          <a:prstGeom prst="rect">
            <a:avLst/>
          </a:prstGeom>
          <a:noFill/>
          <a:ln>
            <a:noFill/>
          </a:ln>
        </p:spPr>
      </p:pic>
      <p:sp>
        <p:nvSpPr>
          <p:cNvPr id="94" name="Google Shape;94;p1"/>
          <p:cNvSpPr txBox="1"/>
          <p:nvPr/>
        </p:nvSpPr>
        <p:spPr>
          <a:xfrm>
            <a:off x="1882588" y="3433738"/>
            <a:ext cx="5701553"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800" b="1" i="0" u="none" strike="noStrike" cap="none">
                <a:solidFill>
                  <a:schemeClr val="dk1"/>
                </a:solidFill>
                <a:latin typeface="Calibri"/>
                <a:ea typeface="Calibri"/>
                <a:cs typeface="Calibri"/>
                <a:sym typeface="Calibri"/>
              </a:rPr>
              <a:t>**Please note that this document is to be used as a guide and is accurate as of April 2023.  Changes in Legislation and/or Legal/Law Interpretations and/or alterations by the Ministry of Child, Community and Social Services may supersede such information. </a:t>
            </a:r>
            <a:endParaRPr/>
          </a:p>
        </p:txBody>
      </p:sp>
      <p:sp>
        <p:nvSpPr>
          <p:cNvPr id="95" name="Google Shape;95;p1"/>
          <p:cNvSpPr txBox="1"/>
          <p:nvPr/>
        </p:nvSpPr>
        <p:spPr>
          <a:xfrm>
            <a:off x="749940" y="4170717"/>
            <a:ext cx="5308648"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000" b="1">
                <a:solidFill>
                  <a:srgbClr val="7030A0"/>
                </a:solidFill>
                <a:latin typeface="Calibri"/>
                <a:ea typeface="Calibri"/>
                <a:cs typeface="Calibri"/>
                <a:sym typeface="Calibri"/>
              </a:rPr>
              <a:t>All calls receive short term phone support, advocacy, referrals and trauma informed responses.</a:t>
            </a:r>
            <a:endParaRPr/>
          </a:p>
        </p:txBody>
      </p:sp>
      <p:pic>
        <p:nvPicPr>
          <p:cNvPr id="4" name="Audio Recording Apr 11, 2023 at 1:51:11 PM">
            <a:hlinkClick r:id="" action="ppaction://media"/>
            <a:extLst>
              <a:ext uri="{FF2B5EF4-FFF2-40B4-BE49-F238E27FC236}">
                <a16:creationId xmlns:a16="http://schemas.microsoft.com/office/drawing/2014/main" id="{1B284091-9D73-D3F2-A3DF-955841DADF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7530" y="846517"/>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0"/>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sp>
        <p:nvSpPr>
          <p:cNvPr id="231" name="Google Shape;231;p10"/>
          <p:cNvSpPr txBox="1">
            <a:spLocks noGrp="1"/>
          </p:cNvSpPr>
          <p:nvPr>
            <p:ph type="title"/>
          </p:nvPr>
        </p:nvSpPr>
        <p:spPr>
          <a:xfrm>
            <a:off x="533803" y="-282343"/>
            <a:ext cx="7912519" cy="88719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7030A0"/>
              </a:buClr>
              <a:buSzPts val="2800"/>
              <a:buFont typeface="Calibri"/>
              <a:buNone/>
            </a:pPr>
            <a:r>
              <a:rPr lang="en-CA" sz="2400" b="1">
                <a:solidFill>
                  <a:srgbClr val="7030A0"/>
                </a:solidFill>
                <a:latin typeface="Calibri"/>
                <a:ea typeface="Calibri"/>
                <a:cs typeface="Calibri"/>
                <a:sym typeface="Calibri"/>
              </a:rPr>
              <a:t>10-Tragic Circumstances &amp; Suicide</a:t>
            </a:r>
            <a:endParaRPr sz="2400" b="1">
              <a:solidFill>
                <a:srgbClr val="7030A0"/>
              </a:solidFill>
              <a:latin typeface="Calibri"/>
              <a:ea typeface="Calibri"/>
              <a:cs typeface="Calibri"/>
              <a:sym typeface="Calibri"/>
            </a:endParaRPr>
          </a:p>
        </p:txBody>
      </p:sp>
      <p:cxnSp>
        <p:nvCxnSpPr>
          <p:cNvPr id="232" name="Google Shape;232;p10"/>
          <p:cNvCxnSpPr/>
          <p:nvPr/>
        </p:nvCxnSpPr>
        <p:spPr>
          <a:xfrm>
            <a:off x="6658" y="604852"/>
            <a:ext cx="5927792" cy="0"/>
          </a:xfrm>
          <a:prstGeom prst="straightConnector1">
            <a:avLst/>
          </a:prstGeom>
          <a:noFill/>
          <a:ln w="25400" cap="sq" cmpd="sng">
            <a:solidFill>
              <a:schemeClr val="accent1"/>
            </a:solidFill>
            <a:prstDash val="solid"/>
            <a:bevel/>
            <a:headEnd type="none" w="sm" len="sm"/>
            <a:tailEnd type="none" w="sm" len="sm"/>
          </a:ln>
        </p:spPr>
      </p:cxnSp>
      <p:sp>
        <p:nvSpPr>
          <p:cNvPr id="233" name="Google Shape;233;p10"/>
          <p:cNvSpPr txBox="1">
            <a:spLocks noGrp="1"/>
          </p:cNvSpPr>
          <p:nvPr>
            <p:ph type="body" idx="1"/>
          </p:nvPr>
        </p:nvSpPr>
        <p:spPr>
          <a:xfrm>
            <a:off x="342901" y="811668"/>
            <a:ext cx="8172450" cy="4242019"/>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1800"/>
              <a:buNone/>
            </a:pPr>
            <a:r>
              <a:rPr lang="en-CA" sz="1200" b="1" dirty="0">
                <a:latin typeface="Calibri"/>
                <a:ea typeface="Calibri"/>
                <a:cs typeface="Calibri"/>
                <a:sym typeface="Calibri"/>
              </a:rPr>
              <a:t>“Tragic Circumstances” consists of an occurrence that is not caused or has not yet been determined to be caused by a crime. Examples include suicide/sudden death, arson, and motor vehicle collisions. </a:t>
            </a:r>
            <a:endParaRPr dirty="0"/>
          </a:p>
          <a:p>
            <a:pPr marL="0" lvl="0" indent="0" algn="l" rtl="0">
              <a:lnSpc>
                <a:spcPct val="90000"/>
              </a:lnSpc>
              <a:spcBef>
                <a:spcPts val="0"/>
              </a:spcBef>
              <a:spcAft>
                <a:spcPts val="0"/>
              </a:spcAft>
              <a:buClr>
                <a:schemeClr val="dk1"/>
              </a:buClr>
              <a:buSzPts val="1800"/>
              <a:buNone/>
            </a:pPr>
            <a:endParaRPr sz="1200" dirty="0">
              <a:latin typeface="Calibri"/>
              <a:ea typeface="Calibri"/>
              <a:cs typeface="Calibri"/>
              <a:sym typeface="Calibri"/>
            </a:endParaRPr>
          </a:p>
          <a:p>
            <a:pPr marL="0" lvl="0" indent="0" algn="l" rtl="0">
              <a:lnSpc>
                <a:spcPct val="90000"/>
              </a:lnSpc>
              <a:spcBef>
                <a:spcPts val="0"/>
              </a:spcBef>
              <a:spcAft>
                <a:spcPts val="0"/>
              </a:spcAft>
              <a:buClr>
                <a:srgbClr val="7030A0"/>
              </a:buClr>
              <a:buSzPts val="1800"/>
              <a:buNone/>
            </a:pPr>
            <a:r>
              <a:rPr lang="en-CA" sz="1200" b="1" dirty="0">
                <a:solidFill>
                  <a:srgbClr val="7030A0"/>
                </a:solidFill>
                <a:latin typeface="Calibri"/>
                <a:ea typeface="Calibri"/>
                <a:cs typeface="Calibri"/>
                <a:sym typeface="Calibri"/>
              </a:rPr>
              <a:t>Timeline to report:</a:t>
            </a:r>
            <a:r>
              <a:rPr lang="en-CA" sz="1200" dirty="0">
                <a:solidFill>
                  <a:srgbClr val="7030A0"/>
                </a:solidFill>
                <a:latin typeface="Calibri"/>
                <a:ea typeface="Calibri"/>
                <a:cs typeface="Calibri"/>
                <a:sym typeface="Calibri"/>
              </a:rPr>
              <a:t> </a:t>
            </a:r>
            <a:r>
              <a:rPr lang="en-CA" sz="1200" dirty="0">
                <a:latin typeface="Calibri"/>
                <a:ea typeface="Calibri"/>
                <a:cs typeface="Calibri"/>
                <a:sym typeface="Calibri"/>
              </a:rPr>
              <a:t>45 days from date of or discovery of “Suicide”.  All other “Tragic Circumstances” have no timeline with the exception of crime scene coverage.</a:t>
            </a:r>
            <a:endParaRPr dirty="0"/>
          </a:p>
          <a:p>
            <a:pPr marL="0" lvl="0" indent="0" algn="l" rtl="0">
              <a:lnSpc>
                <a:spcPct val="95000"/>
              </a:lnSpc>
              <a:spcBef>
                <a:spcPts val="0"/>
              </a:spcBef>
              <a:spcAft>
                <a:spcPts val="0"/>
              </a:spcAft>
              <a:buClr>
                <a:schemeClr val="dk1"/>
              </a:buClr>
              <a:buSzPts val="605"/>
              <a:buNone/>
            </a:pPr>
            <a:endParaRPr sz="1200" b="1" dirty="0">
              <a:latin typeface="Calibri"/>
              <a:ea typeface="Calibri"/>
              <a:cs typeface="Calibri"/>
              <a:sym typeface="Calibri"/>
            </a:endParaRPr>
          </a:p>
          <a:p>
            <a:pPr marL="0" lvl="0" indent="0" algn="l" rtl="0">
              <a:lnSpc>
                <a:spcPct val="95000"/>
              </a:lnSpc>
              <a:spcBef>
                <a:spcPts val="0"/>
              </a:spcBef>
              <a:spcAft>
                <a:spcPts val="0"/>
              </a:spcAft>
              <a:buClr>
                <a:schemeClr val="dk1"/>
              </a:buClr>
              <a:buSzPts val="605"/>
              <a:buNone/>
            </a:pPr>
            <a:r>
              <a:rPr lang="en-CA" sz="1200" b="1" dirty="0">
                <a:solidFill>
                  <a:srgbClr val="7030A0"/>
                </a:solidFill>
                <a:latin typeface="Calibri"/>
                <a:ea typeface="Calibri"/>
                <a:cs typeface="Calibri"/>
                <a:sym typeface="Calibri"/>
              </a:rPr>
              <a:t>Required: </a:t>
            </a:r>
            <a:endParaRPr sz="1200" dirty="0">
              <a:solidFill>
                <a:schemeClr val="dk1"/>
              </a:solidFill>
              <a:latin typeface="Calibri"/>
              <a:ea typeface="Calibri"/>
              <a:cs typeface="Calibri"/>
              <a:sym typeface="Calibri"/>
            </a:endParaRPr>
          </a:p>
          <a:p>
            <a:pPr marL="294640" lvl="0" indent="-285750" algn="l" rtl="0">
              <a:lnSpc>
                <a:spcPct val="160000"/>
              </a:lnSpc>
              <a:spcBef>
                <a:spcPts val="0"/>
              </a:spcBef>
              <a:spcAft>
                <a:spcPts val="0"/>
              </a:spcAft>
              <a:buClr>
                <a:schemeClr val="dk1"/>
              </a:buClr>
              <a:buSzPts val="960"/>
              <a:buChar char="●"/>
            </a:pPr>
            <a:r>
              <a:rPr lang="en-CA" sz="1200" dirty="0">
                <a:latin typeface="Calibri"/>
                <a:ea typeface="Calibri"/>
                <a:cs typeface="Calibri"/>
                <a:sym typeface="Calibri"/>
              </a:rPr>
              <a:t>Police incident and badge number</a:t>
            </a:r>
            <a:endParaRPr sz="1200" dirty="0">
              <a:solidFill>
                <a:schemeClr val="dk1"/>
              </a:solidFill>
              <a:latin typeface="Calibri"/>
              <a:ea typeface="Calibri"/>
              <a:cs typeface="Calibri"/>
              <a:sym typeface="Calibri"/>
            </a:endParaRPr>
          </a:p>
          <a:p>
            <a:pPr marL="294640" lvl="0" indent="-285750" algn="l" rtl="0">
              <a:lnSpc>
                <a:spcPct val="160000"/>
              </a:lnSpc>
              <a:spcBef>
                <a:spcPts val="0"/>
              </a:spcBef>
              <a:spcAft>
                <a:spcPts val="0"/>
              </a:spcAft>
              <a:buClr>
                <a:schemeClr val="dk1"/>
              </a:buClr>
              <a:buSzPts val="960"/>
              <a:buChar char="●"/>
            </a:pPr>
            <a:r>
              <a:rPr lang="en-CA" sz="1200" dirty="0">
                <a:latin typeface="Calibri"/>
                <a:ea typeface="Calibri"/>
                <a:cs typeface="Calibri"/>
                <a:sym typeface="Calibri"/>
              </a:rPr>
              <a:t>VQRP+ Application and Consent form to be reviewed and signed </a:t>
            </a:r>
            <a:endParaRPr dirty="0"/>
          </a:p>
          <a:p>
            <a:pPr marL="0" lvl="0" indent="0" algn="l" rtl="0">
              <a:lnSpc>
                <a:spcPct val="90000"/>
              </a:lnSpc>
              <a:spcBef>
                <a:spcPts val="800"/>
              </a:spcBef>
              <a:spcAft>
                <a:spcPts val="0"/>
              </a:spcAft>
              <a:buClr>
                <a:schemeClr val="dk1"/>
              </a:buClr>
              <a:buSzPts val="1800"/>
              <a:buNone/>
            </a:pPr>
            <a:endParaRPr sz="1200" b="1" dirty="0">
              <a:latin typeface="Calibri"/>
              <a:ea typeface="Calibri"/>
              <a:cs typeface="Calibri"/>
              <a:sym typeface="Calibri"/>
            </a:endParaRPr>
          </a:p>
          <a:p>
            <a:pPr marL="0" lvl="0" indent="0" algn="l" rtl="0">
              <a:lnSpc>
                <a:spcPct val="90000"/>
              </a:lnSpc>
              <a:spcBef>
                <a:spcPts val="800"/>
              </a:spcBef>
              <a:spcAft>
                <a:spcPts val="0"/>
              </a:spcAft>
              <a:buClr>
                <a:srgbClr val="7030A0"/>
              </a:buClr>
              <a:buSzPts val="1800"/>
              <a:buNone/>
            </a:pPr>
            <a:r>
              <a:rPr lang="en-CA" sz="1200" b="1" dirty="0">
                <a:solidFill>
                  <a:srgbClr val="7030A0"/>
                </a:solidFill>
                <a:latin typeface="Calibri"/>
                <a:ea typeface="Calibri"/>
                <a:cs typeface="Calibri"/>
                <a:sym typeface="Calibri"/>
              </a:rPr>
              <a:t>May be eligible for:</a:t>
            </a:r>
            <a:endParaRPr dirty="0"/>
          </a:p>
          <a:p>
            <a:pPr marL="171450" lvl="0" indent="-171450" algn="l" rtl="0">
              <a:lnSpc>
                <a:spcPct val="90000"/>
              </a:lnSpc>
              <a:spcBef>
                <a:spcPts val="800"/>
              </a:spcBef>
              <a:spcAft>
                <a:spcPts val="0"/>
              </a:spcAft>
              <a:buClr>
                <a:schemeClr val="dk1"/>
              </a:buClr>
              <a:buSzPts val="960"/>
              <a:buChar char="●"/>
            </a:pPr>
            <a:r>
              <a:rPr lang="en-CA" sz="1200" dirty="0">
                <a:latin typeface="Calibri"/>
                <a:ea typeface="Calibri"/>
                <a:cs typeface="Calibri"/>
                <a:sym typeface="Calibri"/>
              </a:rPr>
              <a:t>Community referrals and support</a:t>
            </a:r>
            <a:endParaRPr dirty="0"/>
          </a:p>
          <a:p>
            <a:pPr marL="171450" lvl="0" indent="-171450" algn="l" rtl="0">
              <a:lnSpc>
                <a:spcPct val="90000"/>
              </a:lnSpc>
              <a:spcBef>
                <a:spcPts val="800"/>
              </a:spcBef>
              <a:spcAft>
                <a:spcPts val="0"/>
              </a:spcAft>
              <a:buClr>
                <a:schemeClr val="dk1"/>
              </a:buClr>
              <a:buSzPts val="960"/>
              <a:buChar char="●"/>
            </a:pPr>
            <a:r>
              <a:rPr lang="en-CA" sz="1200" dirty="0">
                <a:latin typeface="Calibri"/>
                <a:ea typeface="Calibri"/>
                <a:cs typeface="Calibri"/>
                <a:sym typeface="Calibri"/>
              </a:rPr>
              <a:t>Crime Scene supports</a:t>
            </a:r>
            <a:endParaRPr dirty="0"/>
          </a:p>
          <a:p>
            <a:pPr marL="457200" lvl="0" indent="-228600" algn="l" rtl="0">
              <a:lnSpc>
                <a:spcPct val="105000"/>
              </a:lnSpc>
              <a:spcBef>
                <a:spcPts val="0"/>
              </a:spcBef>
              <a:spcAft>
                <a:spcPts val="0"/>
              </a:spcAft>
              <a:buClr>
                <a:schemeClr val="dk1"/>
              </a:buClr>
              <a:buSzPts val="1500"/>
              <a:buFont typeface="Calibri"/>
              <a:buNone/>
            </a:pPr>
            <a:endParaRPr sz="1200" dirty="0">
              <a:latin typeface="Calibri"/>
              <a:ea typeface="Calibri"/>
              <a:cs typeface="Calibri"/>
              <a:sym typeface="Calibri"/>
            </a:endParaRPr>
          </a:p>
          <a:p>
            <a:pPr marL="0" lvl="0" indent="0" algn="l" rtl="0">
              <a:lnSpc>
                <a:spcPct val="90000"/>
              </a:lnSpc>
              <a:spcBef>
                <a:spcPts val="800"/>
              </a:spcBef>
              <a:spcAft>
                <a:spcPts val="0"/>
              </a:spcAft>
              <a:buClr>
                <a:srgbClr val="7030A0"/>
              </a:buClr>
              <a:buSzPts val="1800"/>
              <a:buNone/>
            </a:pPr>
            <a:r>
              <a:rPr lang="en-CA" sz="1200" b="1" dirty="0">
                <a:solidFill>
                  <a:srgbClr val="7030A0"/>
                </a:solidFill>
                <a:latin typeface="Calibri"/>
                <a:ea typeface="Calibri"/>
                <a:cs typeface="Calibri"/>
                <a:sym typeface="Calibri"/>
              </a:rPr>
              <a:t>Due to the complexity and variety of Tragic Circumstances please contact 807-684-1051 to determine which services you may be eligible for.</a:t>
            </a:r>
            <a:endParaRPr dirty="0"/>
          </a:p>
          <a:p>
            <a:pPr marL="0" lvl="0" indent="0" algn="l" rtl="0">
              <a:lnSpc>
                <a:spcPct val="90000"/>
              </a:lnSpc>
              <a:spcBef>
                <a:spcPts val="0"/>
              </a:spcBef>
              <a:spcAft>
                <a:spcPts val="0"/>
              </a:spcAft>
              <a:buClr>
                <a:schemeClr val="dk1"/>
              </a:buClr>
              <a:buSzPts val="1800"/>
              <a:buNone/>
            </a:pPr>
            <a:endParaRPr sz="1200" dirty="0">
              <a:latin typeface="Calibri"/>
              <a:ea typeface="Calibri"/>
              <a:cs typeface="Calibri"/>
              <a:sym typeface="Calibri"/>
            </a:endParaRPr>
          </a:p>
          <a:p>
            <a:pPr marL="0" lvl="0" indent="0" algn="l" rtl="0">
              <a:lnSpc>
                <a:spcPct val="90000"/>
              </a:lnSpc>
              <a:spcBef>
                <a:spcPts val="0"/>
              </a:spcBef>
              <a:spcAft>
                <a:spcPts val="0"/>
              </a:spcAft>
              <a:buClr>
                <a:schemeClr val="dk1"/>
              </a:buClr>
              <a:buSzPts val="1800"/>
              <a:buNone/>
            </a:pPr>
            <a:r>
              <a:rPr lang="en-CA" sz="1000" dirty="0">
                <a:latin typeface="Calibri"/>
                <a:ea typeface="Calibri"/>
                <a:cs typeface="Calibri"/>
                <a:sym typeface="Calibri"/>
              </a:rPr>
              <a:t>**Suicide/Sudden Death”:  If the scene is being held as a crime scene, VQRP+ supports may be available.</a:t>
            </a:r>
            <a:endParaRPr dirty="0"/>
          </a:p>
          <a:p>
            <a:pPr marL="0" lvl="0" indent="0" algn="l" rtl="0">
              <a:lnSpc>
                <a:spcPct val="90000"/>
              </a:lnSpc>
              <a:spcBef>
                <a:spcPts val="0"/>
              </a:spcBef>
              <a:spcAft>
                <a:spcPts val="0"/>
              </a:spcAft>
              <a:buClr>
                <a:schemeClr val="dk1"/>
              </a:buClr>
              <a:buSzPts val="1800"/>
              <a:buNone/>
            </a:pPr>
            <a:r>
              <a:rPr lang="en-CA" sz="1000" dirty="0">
                <a:latin typeface="Calibri"/>
                <a:ea typeface="Calibri"/>
                <a:cs typeface="Calibri"/>
                <a:sym typeface="Calibri"/>
              </a:rPr>
              <a:t>**Motor Vehicle Collisions”:  Must have been as a result of a crime (utilizing vehicle as a weapon, etc.).  Insurance policies would be utilized as VQRP+ is last resort.  The insurance deductible may be reimbursed if deemed a crime.</a:t>
            </a:r>
            <a:endParaRPr dirty="0"/>
          </a:p>
          <a:p>
            <a:pPr marL="0" lvl="0" indent="0" algn="l" rtl="0">
              <a:lnSpc>
                <a:spcPct val="90000"/>
              </a:lnSpc>
              <a:spcBef>
                <a:spcPts val="0"/>
              </a:spcBef>
              <a:spcAft>
                <a:spcPts val="0"/>
              </a:spcAft>
              <a:buClr>
                <a:schemeClr val="dk1"/>
              </a:buClr>
              <a:buSzPts val="1800"/>
              <a:buNone/>
            </a:pPr>
            <a:r>
              <a:rPr lang="en-CA" sz="1000" dirty="0">
                <a:latin typeface="Calibri"/>
                <a:ea typeface="Calibri"/>
                <a:cs typeface="Calibri"/>
                <a:sym typeface="Calibri"/>
              </a:rPr>
              <a:t>**Arson”:  If scene is being held as a crime scene, VQRP+ supports may be available.  Insurance policies would be utilized as VQRP+ is last resort.  This falls under “Serious Assault” if the victim has been harmed as a result.</a:t>
            </a:r>
            <a:endParaRPr dirty="0"/>
          </a:p>
          <a:p>
            <a:pPr marL="0" lvl="0" indent="0" algn="l" rtl="0">
              <a:lnSpc>
                <a:spcPct val="90000"/>
              </a:lnSpc>
              <a:spcBef>
                <a:spcPts val="0"/>
              </a:spcBef>
              <a:spcAft>
                <a:spcPts val="0"/>
              </a:spcAft>
              <a:buClr>
                <a:schemeClr val="dk1"/>
              </a:buClr>
              <a:buSzPts val="1800"/>
              <a:buNone/>
            </a:pPr>
            <a:endParaRPr sz="1200" dirty="0">
              <a:latin typeface="Calibri"/>
              <a:ea typeface="Calibri"/>
              <a:cs typeface="Calibri"/>
              <a:sym typeface="Calibri"/>
            </a:endParaRPr>
          </a:p>
          <a:p>
            <a:pPr marL="0" lvl="0" indent="114300" algn="l" rtl="0">
              <a:lnSpc>
                <a:spcPct val="90000"/>
              </a:lnSpc>
              <a:spcBef>
                <a:spcPts val="0"/>
              </a:spcBef>
              <a:spcAft>
                <a:spcPts val="1200"/>
              </a:spcAft>
              <a:buClr>
                <a:schemeClr val="dk1"/>
              </a:buClr>
              <a:buSzPts val="1800"/>
              <a:buFont typeface="Arial"/>
              <a:buNone/>
            </a:pPr>
            <a:endParaRPr sz="1200" dirty="0">
              <a:solidFill>
                <a:schemeClr val="dk1"/>
              </a:solidFill>
            </a:endParaRPr>
          </a:p>
        </p:txBody>
      </p:sp>
      <p:grpSp>
        <p:nvGrpSpPr>
          <p:cNvPr id="234" name="Google Shape;234;p10"/>
          <p:cNvGrpSpPr/>
          <p:nvPr/>
        </p:nvGrpSpPr>
        <p:grpSpPr>
          <a:xfrm>
            <a:off x="8541168" y="1744061"/>
            <a:ext cx="349093" cy="654113"/>
            <a:chOff x="11388224" y="2325422"/>
            <a:chExt cx="465458" cy="872153"/>
          </a:xfrm>
        </p:grpSpPr>
        <p:sp>
          <p:nvSpPr>
            <p:cNvPr id="235" name="Google Shape;235;p10"/>
            <p:cNvSpPr/>
            <p:nvPr/>
          </p:nvSpPr>
          <p:spPr>
            <a:xfrm>
              <a:off x="11403764" y="2325422"/>
              <a:ext cx="139039" cy="13903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36" name="Google Shape;236;p10"/>
            <p:cNvSpPr/>
            <p:nvPr/>
          </p:nvSpPr>
          <p:spPr>
            <a:xfrm>
              <a:off x="11762544" y="2554717"/>
              <a:ext cx="91138" cy="91138"/>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37" name="Google Shape;237;p10"/>
            <p:cNvSpPr/>
            <p:nvPr/>
          </p:nvSpPr>
          <p:spPr>
            <a:xfrm>
              <a:off x="11388224" y="3069861"/>
              <a:ext cx="127714" cy="127714"/>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grpSp>
      <p:sp>
        <p:nvSpPr>
          <p:cNvPr id="238" name="Google Shape;238;p10"/>
          <p:cNvSpPr/>
          <p:nvPr/>
        </p:nvSpPr>
        <p:spPr>
          <a:xfrm>
            <a:off x="8358798" y="1696168"/>
            <a:ext cx="612481" cy="782872"/>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sp>
        <p:nvSpPr>
          <p:cNvPr id="239" name="Google Shape;239;p10"/>
          <p:cNvSpPr txBox="1"/>
          <p:nvPr/>
        </p:nvSpPr>
        <p:spPr>
          <a:xfrm>
            <a:off x="5003158" y="275361"/>
            <a:ext cx="1489460" cy="200055"/>
          </a:xfrm>
          <a:prstGeom prst="rect">
            <a:avLst/>
          </a:prstGeom>
          <a:solidFill>
            <a:schemeClr val="accent4"/>
          </a:solidFill>
          <a:ln w="12700" cap="flat" cmpd="sng">
            <a:solidFill>
              <a:srgbClr val="5D487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CA" sz="700">
                <a:solidFill>
                  <a:schemeClr val="lt1"/>
                </a:solidFill>
                <a:latin typeface="Calibri"/>
                <a:ea typeface="Calibri"/>
                <a:cs typeface="Calibri"/>
                <a:sym typeface="Calibri"/>
              </a:rPr>
              <a:t>Refer to #3 Important Information</a:t>
            </a:r>
            <a:endParaRPr/>
          </a:p>
        </p:txBody>
      </p:sp>
      <p:pic>
        <p:nvPicPr>
          <p:cNvPr id="240" name="Google Shape;240;p10" descr="Firefighters in uniform"/>
          <p:cNvPicPr preferRelativeResize="0"/>
          <p:nvPr/>
        </p:nvPicPr>
        <p:blipFill rotWithShape="1">
          <a:blip r:embed="rId5">
            <a:alphaModFix/>
          </a:blip>
          <a:srcRect/>
          <a:stretch/>
        </p:blipFill>
        <p:spPr>
          <a:xfrm>
            <a:off x="5944935" y="1997728"/>
            <a:ext cx="1906121" cy="1270747"/>
          </a:xfrm>
          <a:prstGeom prst="ellipse">
            <a:avLst/>
          </a:prstGeom>
          <a:noFill/>
          <a:ln>
            <a:noFill/>
          </a:ln>
        </p:spPr>
      </p:pic>
      <p:pic>
        <p:nvPicPr>
          <p:cNvPr id="2" name="Audio Recording Apr 12, 2023 at 9:41:24 AM">
            <a:hlinkClick r:id="" action="ppaction://media"/>
            <a:extLst>
              <a:ext uri="{FF2B5EF4-FFF2-40B4-BE49-F238E27FC236}">
                <a16:creationId xmlns:a16="http://schemas.microsoft.com/office/drawing/2014/main" id="{EBD390F8-E9A9-747B-6F14-9C5816C2FE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81157" y="1384512"/>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1"/>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sp>
        <p:nvSpPr>
          <p:cNvPr id="246" name="Google Shape;246;p11"/>
          <p:cNvSpPr txBox="1">
            <a:spLocks noGrp="1"/>
          </p:cNvSpPr>
          <p:nvPr>
            <p:ph type="title"/>
          </p:nvPr>
        </p:nvSpPr>
        <p:spPr>
          <a:xfrm>
            <a:off x="602830" y="-282343"/>
            <a:ext cx="7912519" cy="88719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7030A0"/>
              </a:buClr>
              <a:buSzPts val="2800"/>
              <a:buFont typeface="Calibri"/>
              <a:buNone/>
            </a:pPr>
            <a:r>
              <a:rPr lang="en-CA" sz="2400" b="1">
                <a:solidFill>
                  <a:srgbClr val="7030A0"/>
                </a:solidFill>
                <a:latin typeface="Calibri"/>
                <a:ea typeface="Calibri"/>
                <a:cs typeface="Calibri"/>
                <a:sym typeface="Calibri"/>
              </a:rPr>
              <a:t>11-Historical Child Sexual Abuse </a:t>
            </a:r>
            <a:endParaRPr sz="2400" b="1">
              <a:solidFill>
                <a:srgbClr val="7030A0"/>
              </a:solidFill>
              <a:latin typeface="Calibri"/>
              <a:ea typeface="Calibri"/>
              <a:cs typeface="Calibri"/>
              <a:sym typeface="Calibri"/>
            </a:endParaRPr>
          </a:p>
        </p:txBody>
      </p:sp>
      <p:cxnSp>
        <p:nvCxnSpPr>
          <p:cNvPr id="247" name="Google Shape;247;p11"/>
          <p:cNvCxnSpPr/>
          <p:nvPr/>
        </p:nvCxnSpPr>
        <p:spPr>
          <a:xfrm>
            <a:off x="6658" y="604852"/>
            <a:ext cx="5927792" cy="0"/>
          </a:xfrm>
          <a:prstGeom prst="straightConnector1">
            <a:avLst/>
          </a:prstGeom>
          <a:noFill/>
          <a:ln w="25400" cap="sq" cmpd="sng">
            <a:solidFill>
              <a:schemeClr val="accent1"/>
            </a:solidFill>
            <a:prstDash val="solid"/>
            <a:bevel/>
            <a:headEnd type="none" w="sm" len="sm"/>
            <a:tailEnd type="none" w="sm" len="sm"/>
          </a:ln>
        </p:spPr>
      </p:cxnSp>
      <p:sp>
        <p:nvSpPr>
          <p:cNvPr id="248" name="Google Shape;248;p11"/>
          <p:cNvSpPr txBox="1">
            <a:spLocks noGrp="1"/>
          </p:cNvSpPr>
          <p:nvPr>
            <p:ph type="body" idx="1"/>
          </p:nvPr>
        </p:nvSpPr>
        <p:spPr>
          <a:xfrm>
            <a:off x="602831" y="811668"/>
            <a:ext cx="7912519" cy="38955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500"/>
              <a:buFont typeface="Arial"/>
              <a:buNone/>
            </a:pPr>
            <a:r>
              <a:rPr lang="en-CA" sz="1200" b="1" dirty="0">
                <a:latin typeface="Calibri"/>
                <a:ea typeface="Calibri"/>
                <a:cs typeface="Calibri"/>
                <a:sym typeface="Calibri"/>
              </a:rPr>
              <a:t>“Historical Child Sexual Abuse” is a sexual offence committed against a person when they were under the age of 18. </a:t>
            </a:r>
            <a:endParaRPr dirty="0"/>
          </a:p>
          <a:p>
            <a:pPr marL="0" lvl="0" indent="0" algn="l" rtl="0">
              <a:lnSpc>
                <a:spcPct val="150000"/>
              </a:lnSpc>
              <a:spcBef>
                <a:spcPts val="800"/>
              </a:spcBef>
              <a:spcAft>
                <a:spcPts val="0"/>
              </a:spcAft>
              <a:buClr>
                <a:schemeClr val="dk2"/>
              </a:buClr>
              <a:buSzPts val="1500"/>
              <a:buFont typeface="Arial"/>
              <a:buNone/>
            </a:pPr>
            <a:r>
              <a:rPr lang="en-CA" sz="1200" b="1" dirty="0">
                <a:solidFill>
                  <a:srgbClr val="7030A0"/>
                </a:solidFill>
                <a:latin typeface="Calibri"/>
                <a:ea typeface="Calibri"/>
                <a:cs typeface="Calibri"/>
                <a:sym typeface="Calibri"/>
              </a:rPr>
              <a:t>Timeline to report:  </a:t>
            </a:r>
            <a:r>
              <a:rPr lang="en-CA" sz="1200" b="1" dirty="0">
                <a:latin typeface="Calibri"/>
                <a:ea typeface="Calibri"/>
                <a:cs typeface="Calibri"/>
                <a:sym typeface="Calibri"/>
              </a:rPr>
              <a:t>There is no timeline to report. </a:t>
            </a:r>
            <a:endParaRPr sz="1200" b="1" dirty="0">
              <a:solidFill>
                <a:srgbClr val="7030A0"/>
              </a:solidFill>
              <a:latin typeface="Calibri"/>
              <a:ea typeface="Calibri"/>
              <a:cs typeface="Calibri"/>
              <a:sym typeface="Calibri"/>
            </a:endParaRPr>
          </a:p>
          <a:p>
            <a:pPr marL="0" lvl="0" indent="0" algn="l" rtl="0">
              <a:lnSpc>
                <a:spcPct val="150000"/>
              </a:lnSpc>
              <a:spcBef>
                <a:spcPts val="800"/>
              </a:spcBef>
              <a:spcAft>
                <a:spcPts val="0"/>
              </a:spcAft>
              <a:buClr>
                <a:schemeClr val="dk2"/>
              </a:buClr>
              <a:buSzPts val="1500"/>
              <a:buFont typeface="Arial"/>
              <a:buNone/>
            </a:pPr>
            <a:r>
              <a:rPr lang="en-CA" sz="1200" b="1" dirty="0">
                <a:solidFill>
                  <a:srgbClr val="7030A0"/>
                </a:solidFill>
                <a:latin typeface="Calibri"/>
                <a:ea typeface="Calibri"/>
                <a:cs typeface="Calibri"/>
                <a:sym typeface="Calibri"/>
              </a:rPr>
              <a:t>Required: </a:t>
            </a:r>
            <a:endParaRPr dirty="0"/>
          </a:p>
          <a:p>
            <a:pPr marL="171450" lvl="0" indent="-171450" algn="l" rtl="0">
              <a:lnSpc>
                <a:spcPct val="90000"/>
              </a:lnSpc>
              <a:spcBef>
                <a:spcPts val="800"/>
              </a:spcBef>
              <a:spcAft>
                <a:spcPts val="0"/>
              </a:spcAft>
              <a:buClr>
                <a:schemeClr val="dk2"/>
              </a:buClr>
              <a:buSzPts val="960"/>
              <a:buChar char="●"/>
            </a:pPr>
            <a:r>
              <a:rPr lang="en-CA" sz="1200" dirty="0">
                <a:latin typeface="Calibri"/>
                <a:ea typeface="Calibri"/>
                <a:cs typeface="Calibri"/>
                <a:sym typeface="Calibri"/>
              </a:rPr>
              <a:t>Occurred when the victim was under the age of 18 and is now an adult</a:t>
            </a:r>
            <a:endParaRPr dirty="0"/>
          </a:p>
          <a:p>
            <a:pPr marL="171450" lvl="0" indent="-171450" algn="l" rtl="0">
              <a:lnSpc>
                <a:spcPct val="90000"/>
              </a:lnSpc>
              <a:spcBef>
                <a:spcPts val="800"/>
              </a:spcBef>
              <a:spcAft>
                <a:spcPts val="0"/>
              </a:spcAft>
              <a:buClr>
                <a:schemeClr val="dk2"/>
              </a:buClr>
              <a:buSzPts val="960"/>
              <a:buChar char="●"/>
            </a:pPr>
            <a:r>
              <a:rPr lang="en-CA" sz="1200" dirty="0">
                <a:latin typeface="Calibri"/>
                <a:ea typeface="Calibri"/>
                <a:cs typeface="Calibri"/>
                <a:sym typeface="Calibri"/>
              </a:rPr>
              <a:t>VQRP+ Application and Consent form to be reviewed and signed </a:t>
            </a:r>
            <a:endParaRPr dirty="0"/>
          </a:p>
          <a:p>
            <a:pPr marL="0" lvl="0" indent="0" algn="l" rtl="0">
              <a:lnSpc>
                <a:spcPct val="105000"/>
              </a:lnSpc>
              <a:spcBef>
                <a:spcPts val="0"/>
              </a:spcBef>
              <a:spcAft>
                <a:spcPts val="0"/>
              </a:spcAft>
              <a:buClr>
                <a:schemeClr val="dk1"/>
              </a:buClr>
              <a:buSzPts val="1100"/>
              <a:buFont typeface="Arial"/>
              <a:buNone/>
            </a:pPr>
            <a:endParaRPr sz="1200" dirty="0">
              <a:latin typeface="Calibri"/>
              <a:ea typeface="Calibri"/>
              <a:cs typeface="Calibri"/>
              <a:sym typeface="Calibri"/>
            </a:endParaRPr>
          </a:p>
          <a:p>
            <a:pPr marL="0" lvl="0" indent="0" algn="l" rtl="0">
              <a:lnSpc>
                <a:spcPct val="150000"/>
              </a:lnSpc>
              <a:spcBef>
                <a:spcPts val="800"/>
              </a:spcBef>
              <a:spcAft>
                <a:spcPts val="0"/>
              </a:spcAft>
              <a:buClr>
                <a:schemeClr val="dk1"/>
              </a:buClr>
              <a:buSzPts val="1100"/>
              <a:buFont typeface="Arial"/>
              <a:buNone/>
            </a:pPr>
            <a:r>
              <a:rPr lang="en-CA" sz="1200" b="1" dirty="0">
                <a:solidFill>
                  <a:srgbClr val="7030A0"/>
                </a:solidFill>
                <a:latin typeface="Calibri"/>
                <a:ea typeface="Calibri"/>
                <a:cs typeface="Calibri"/>
                <a:sym typeface="Calibri"/>
              </a:rPr>
              <a:t>May be eligible for:</a:t>
            </a:r>
            <a:endParaRPr dirty="0"/>
          </a:p>
          <a:p>
            <a:pPr marL="171450" lvl="0" indent="-171450" algn="l" rtl="0">
              <a:lnSpc>
                <a:spcPct val="150000"/>
              </a:lnSpc>
              <a:spcBef>
                <a:spcPts val="800"/>
              </a:spcBef>
              <a:spcAft>
                <a:spcPts val="0"/>
              </a:spcAft>
              <a:buClr>
                <a:schemeClr val="dk1"/>
              </a:buClr>
              <a:buSzPts val="1100"/>
              <a:buChar char="●"/>
            </a:pPr>
            <a:r>
              <a:rPr lang="en-CA" sz="1200" dirty="0">
                <a:latin typeface="Calibri"/>
                <a:ea typeface="Calibri"/>
                <a:cs typeface="Calibri"/>
                <a:sym typeface="Calibri"/>
              </a:rPr>
              <a:t>Community referrals and support</a:t>
            </a:r>
            <a:endParaRPr dirty="0"/>
          </a:p>
          <a:p>
            <a:pPr marL="0" lvl="0" indent="0" algn="l" rtl="0">
              <a:lnSpc>
                <a:spcPct val="90000"/>
              </a:lnSpc>
              <a:spcBef>
                <a:spcPts val="0"/>
              </a:spcBef>
              <a:spcAft>
                <a:spcPts val="0"/>
              </a:spcAft>
              <a:buClr>
                <a:schemeClr val="dk1"/>
              </a:buClr>
              <a:buSzPts val="1800"/>
              <a:buNone/>
            </a:pPr>
            <a:endParaRPr sz="2000" dirty="0">
              <a:latin typeface="Arial"/>
              <a:ea typeface="Arial"/>
              <a:cs typeface="Arial"/>
              <a:sym typeface="Arial"/>
            </a:endParaRPr>
          </a:p>
          <a:p>
            <a:pPr marL="0" lvl="0" indent="0" algn="l" rtl="0">
              <a:lnSpc>
                <a:spcPct val="90000"/>
              </a:lnSpc>
              <a:spcBef>
                <a:spcPts val="0"/>
              </a:spcBef>
              <a:spcAft>
                <a:spcPts val="1200"/>
              </a:spcAft>
              <a:buClr>
                <a:schemeClr val="dk1"/>
              </a:buClr>
              <a:buSzPts val="1800"/>
              <a:buNone/>
            </a:pPr>
            <a:endParaRPr sz="1200" dirty="0">
              <a:solidFill>
                <a:schemeClr val="dk1"/>
              </a:solidFill>
            </a:endParaRPr>
          </a:p>
        </p:txBody>
      </p:sp>
      <p:grpSp>
        <p:nvGrpSpPr>
          <p:cNvPr id="249" name="Google Shape;249;p11"/>
          <p:cNvGrpSpPr/>
          <p:nvPr/>
        </p:nvGrpSpPr>
        <p:grpSpPr>
          <a:xfrm>
            <a:off x="8541168" y="1744061"/>
            <a:ext cx="349093" cy="654113"/>
            <a:chOff x="11388224" y="2325422"/>
            <a:chExt cx="465458" cy="872153"/>
          </a:xfrm>
        </p:grpSpPr>
        <p:sp>
          <p:nvSpPr>
            <p:cNvPr id="250" name="Google Shape;250;p11"/>
            <p:cNvSpPr/>
            <p:nvPr/>
          </p:nvSpPr>
          <p:spPr>
            <a:xfrm>
              <a:off x="11403764" y="2325422"/>
              <a:ext cx="139039" cy="13903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51" name="Google Shape;251;p11"/>
            <p:cNvSpPr/>
            <p:nvPr/>
          </p:nvSpPr>
          <p:spPr>
            <a:xfrm>
              <a:off x="11762544" y="2554717"/>
              <a:ext cx="91138" cy="91138"/>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52" name="Google Shape;252;p11"/>
            <p:cNvSpPr/>
            <p:nvPr/>
          </p:nvSpPr>
          <p:spPr>
            <a:xfrm>
              <a:off x="11388224" y="3069861"/>
              <a:ext cx="127714" cy="127714"/>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grpSp>
      <p:sp>
        <p:nvSpPr>
          <p:cNvPr id="253" name="Google Shape;253;p11"/>
          <p:cNvSpPr/>
          <p:nvPr/>
        </p:nvSpPr>
        <p:spPr>
          <a:xfrm>
            <a:off x="8358798" y="1696168"/>
            <a:ext cx="612481" cy="782872"/>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sp>
        <p:nvSpPr>
          <p:cNvPr id="254" name="Google Shape;254;p11"/>
          <p:cNvSpPr txBox="1"/>
          <p:nvPr/>
        </p:nvSpPr>
        <p:spPr>
          <a:xfrm>
            <a:off x="4994994" y="298009"/>
            <a:ext cx="1489460" cy="200055"/>
          </a:xfrm>
          <a:prstGeom prst="rect">
            <a:avLst/>
          </a:prstGeom>
          <a:solidFill>
            <a:schemeClr val="accent4"/>
          </a:solidFill>
          <a:ln w="12700" cap="flat" cmpd="sng">
            <a:solidFill>
              <a:srgbClr val="5D487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CA" sz="700">
                <a:solidFill>
                  <a:schemeClr val="lt1"/>
                </a:solidFill>
                <a:latin typeface="Calibri"/>
                <a:ea typeface="Calibri"/>
                <a:cs typeface="Calibri"/>
                <a:sym typeface="Calibri"/>
              </a:rPr>
              <a:t>Refer to #3 Important Information</a:t>
            </a:r>
            <a:endParaRPr/>
          </a:p>
        </p:txBody>
      </p:sp>
      <p:pic>
        <p:nvPicPr>
          <p:cNvPr id="255" name="Google Shape;255;p11" descr="Sneakers in a range of sizes"/>
          <p:cNvPicPr preferRelativeResize="0"/>
          <p:nvPr/>
        </p:nvPicPr>
        <p:blipFill rotWithShape="1">
          <a:blip r:embed="rId5">
            <a:alphaModFix/>
          </a:blip>
          <a:srcRect/>
          <a:stretch/>
        </p:blipFill>
        <p:spPr>
          <a:xfrm>
            <a:off x="4856720" y="2571750"/>
            <a:ext cx="3067737" cy="2018703"/>
          </a:xfrm>
          <a:prstGeom prst="ellipse">
            <a:avLst/>
          </a:prstGeom>
          <a:noFill/>
          <a:ln>
            <a:noFill/>
          </a:ln>
        </p:spPr>
      </p:pic>
      <p:pic>
        <p:nvPicPr>
          <p:cNvPr id="2" name="Audio Recording Apr 12, 2023 at 9:34:27 AM">
            <a:hlinkClick r:id="" action="ppaction://media"/>
            <a:extLst>
              <a:ext uri="{FF2B5EF4-FFF2-40B4-BE49-F238E27FC236}">
                <a16:creationId xmlns:a16="http://schemas.microsoft.com/office/drawing/2014/main" id="{CCE71862-3730-BE33-4286-07A73C3948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49966" y="1585374"/>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2"/>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sp>
        <p:nvSpPr>
          <p:cNvPr id="261" name="Google Shape;261;p12"/>
          <p:cNvSpPr txBox="1">
            <a:spLocks noGrp="1"/>
          </p:cNvSpPr>
          <p:nvPr>
            <p:ph type="title"/>
          </p:nvPr>
        </p:nvSpPr>
        <p:spPr>
          <a:xfrm>
            <a:off x="527079" y="-282343"/>
            <a:ext cx="7912519" cy="88719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7030A0"/>
              </a:buClr>
              <a:buSzPts val="2800"/>
              <a:buFont typeface="Calibri"/>
              <a:buNone/>
            </a:pPr>
            <a:r>
              <a:rPr lang="en-CA" sz="2400" b="1">
                <a:solidFill>
                  <a:srgbClr val="7030A0"/>
                </a:solidFill>
                <a:latin typeface="Calibri"/>
                <a:ea typeface="Calibri"/>
                <a:cs typeface="Calibri"/>
                <a:sym typeface="Calibri"/>
              </a:rPr>
              <a:t>12-Elder Abuse</a:t>
            </a:r>
            <a:endParaRPr/>
          </a:p>
        </p:txBody>
      </p:sp>
      <p:cxnSp>
        <p:nvCxnSpPr>
          <p:cNvPr id="262" name="Google Shape;262;p12"/>
          <p:cNvCxnSpPr/>
          <p:nvPr/>
        </p:nvCxnSpPr>
        <p:spPr>
          <a:xfrm>
            <a:off x="6658" y="604852"/>
            <a:ext cx="5927792" cy="0"/>
          </a:xfrm>
          <a:prstGeom prst="straightConnector1">
            <a:avLst/>
          </a:prstGeom>
          <a:noFill/>
          <a:ln w="25400" cap="sq" cmpd="sng">
            <a:solidFill>
              <a:schemeClr val="accent1"/>
            </a:solidFill>
            <a:prstDash val="solid"/>
            <a:bevel/>
            <a:headEnd type="none" w="sm" len="sm"/>
            <a:tailEnd type="none" w="sm" len="sm"/>
          </a:ln>
        </p:spPr>
      </p:cxnSp>
      <p:sp>
        <p:nvSpPr>
          <p:cNvPr id="263" name="Google Shape;263;p12"/>
          <p:cNvSpPr txBox="1">
            <a:spLocks noGrp="1"/>
          </p:cNvSpPr>
          <p:nvPr>
            <p:ph type="body" idx="1"/>
          </p:nvPr>
        </p:nvSpPr>
        <p:spPr>
          <a:xfrm>
            <a:off x="602831" y="811668"/>
            <a:ext cx="7912519" cy="38955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500"/>
              <a:buNone/>
            </a:pPr>
            <a:r>
              <a:rPr lang="en-CA" sz="1200" b="1">
                <a:solidFill>
                  <a:schemeClr val="dk1"/>
                </a:solidFill>
                <a:latin typeface="Calibri"/>
                <a:ea typeface="Calibri"/>
                <a:cs typeface="Calibri"/>
                <a:sym typeface="Calibri"/>
              </a:rPr>
              <a:t>“Elder Abuse” is inflicting or threatening to inflict physical or sexual harm on a person over the age of 65, where the person committing the harm is in a position of trust or authority. This includes the failure to provide the necessities of life for the individual 65 years or over. </a:t>
            </a:r>
            <a:endParaRPr/>
          </a:p>
          <a:p>
            <a:pPr marL="0" lvl="0" indent="95250" algn="l" rtl="0">
              <a:lnSpc>
                <a:spcPct val="90000"/>
              </a:lnSpc>
              <a:spcBef>
                <a:spcPts val="0"/>
              </a:spcBef>
              <a:spcAft>
                <a:spcPts val="0"/>
              </a:spcAft>
              <a:buClr>
                <a:schemeClr val="dk1"/>
              </a:buClr>
              <a:buSzPts val="1500"/>
              <a:buFont typeface="Arial"/>
              <a:buNone/>
            </a:pPr>
            <a:endParaRPr sz="1200" b="1">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760"/>
              <a:buNone/>
            </a:pPr>
            <a:r>
              <a:rPr lang="en-CA" sz="1200" b="1">
                <a:solidFill>
                  <a:srgbClr val="7030A0"/>
                </a:solidFill>
                <a:latin typeface="Calibri"/>
                <a:ea typeface="Calibri"/>
                <a:cs typeface="Calibri"/>
                <a:sym typeface="Calibri"/>
              </a:rPr>
              <a:t>Timeline to report:  </a:t>
            </a:r>
            <a:r>
              <a:rPr lang="en-CA" sz="1200">
                <a:solidFill>
                  <a:schemeClr val="dk1"/>
                </a:solidFill>
                <a:latin typeface="Calibri"/>
                <a:ea typeface="Calibri"/>
                <a:cs typeface="Calibri"/>
                <a:sym typeface="Calibri"/>
              </a:rPr>
              <a:t>45 days from the incident</a:t>
            </a:r>
            <a:endParaRPr/>
          </a:p>
          <a:p>
            <a:pPr marL="0" lvl="0" indent="111760" algn="l" rtl="0">
              <a:lnSpc>
                <a:spcPct val="90000"/>
              </a:lnSpc>
              <a:spcBef>
                <a:spcPts val="0"/>
              </a:spcBef>
              <a:spcAft>
                <a:spcPts val="0"/>
              </a:spcAft>
              <a:buClr>
                <a:schemeClr val="dk1"/>
              </a:buClr>
              <a:buSzPts val="1760"/>
              <a:buFont typeface="Arial"/>
              <a:buNone/>
            </a:pPr>
            <a:endParaRPr sz="1200">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760"/>
              <a:buNone/>
            </a:pPr>
            <a:r>
              <a:rPr lang="en-CA" sz="1200" b="1">
                <a:solidFill>
                  <a:srgbClr val="7030A0"/>
                </a:solidFill>
                <a:latin typeface="Calibri"/>
                <a:ea typeface="Calibri"/>
                <a:cs typeface="Calibri"/>
                <a:sym typeface="Calibri"/>
              </a:rPr>
              <a:t>Required: </a:t>
            </a:r>
            <a:endParaRPr sz="1200">
              <a:solidFill>
                <a:srgbClr val="7030A0"/>
              </a:solidFill>
              <a:latin typeface="Calibri"/>
              <a:ea typeface="Calibri"/>
              <a:cs typeface="Calibri"/>
              <a:sym typeface="Calibri"/>
            </a:endParaRPr>
          </a:p>
          <a:p>
            <a:pPr marL="285750" lvl="0" indent="-228600" algn="l" rtl="0">
              <a:lnSpc>
                <a:spcPct val="150000"/>
              </a:lnSpc>
              <a:spcBef>
                <a:spcPts val="0"/>
              </a:spcBef>
              <a:spcAft>
                <a:spcPts val="0"/>
              </a:spcAft>
              <a:buClr>
                <a:schemeClr val="dk1"/>
              </a:buClr>
              <a:buSzPts val="1200"/>
              <a:buFont typeface="Arial"/>
              <a:buChar char="•"/>
            </a:pPr>
            <a:r>
              <a:rPr lang="en-CA" sz="1200">
                <a:solidFill>
                  <a:schemeClr val="dk1"/>
                </a:solidFill>
                <a:latin typeface="Calibri"/>
                <a:ea typeface="Calibri"/>
                <a:cs typeface="Calibri"/>
                <a:sym typeface="Calibri"/>
              </a:rPr>
              <a:t>VQRP+ Application and Consent form to be reviewed and signed </a:t>
            </a:r>
            <a:endParaRPr/>
          </a:p>
          <a:p>
            <a:pPr marL="285750" lvl="0" indent="-228600" algn="l" rtl="0">
              <a:lnSpc>
                <a:spcPct val="150000"/>
              </a:lnSpc>
              <a:spcBef>
                <a:spcPts val="0"/>
              </a:spcBef>
              <a:spcAft>
                <a:spcPts val="0"/>
              </a:spcAft>
              <a:buClr>
                <a:schemeClr val="dk1"/>
              </a:buClr>
              <a:buSzPts val="1200"/>
              <a:buFont typeface="Arial"/>
              <a:buChar char="•"/>
            </a:pPr>
            <a:r>
              <a:rPr lang="en-CA" sz="1200">
                <a:solidFill>
                  <a:schemeClr val="dk1"/>
                </a:solidFill>
                <a:latin typeface="Calibri"/>
                <a:ea typeface="Calibri"/>
                <a:cs typeface="Calibri"/>
                <a:sym typeface="Calibri"/>
              </a:rPr>
              <a:t>Police incident and badge number</a:t>
            </a:r>
            <a:endParaRPr/>
          </a:p>
          <a:p>
            <a:pPr marL="0" lvl="0" indent="111760" algn="l" rtl="0">
              <a:lnSpc>
                <a:spcPct val="90000"/>
              </a:lnSpc>
              <a:spcBef>
                <a:spcPts val="0"/>
              </a:spcBef>
              <a:spcAft>
                <a:spcPts val="0"/>
              </a:spcAft>
              <a:buClr>
                <a:schemeClr val="dk1"/>
              </a:buClr>
              <a:buSzPts val="1760"/>
              <a:buFont typeface="Arial"/>
              <a:buNone/>
            </a:pPr>
            <a:endParaRPr sz="1200" b="1">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760"/>
              <a:buNone/>
            </a:pPr>
            <a:r>
              <a:rPr lang="en-CA" sz="1200" b="1">
                <a:solidFill>
                  <a:srgbClr val="7030A0"/>
                </a:solidFill>
                <a:latin typeface="Calibri"/>
                <a:ea typeface="Calibri"/>
                <a:cs typeface="Calibri"/>
                <a:sym typeface="Calibri"/>
              </a:rPr>
              <a:t>May be eligible for: </a:t>
            </a:r>
            <a:endParaRPr sz="1200">
              <a:solidFill>
                <a:srgbClr val="7030A0"/>
              </a:solidFill>
              <a:latin typeface="Calibri"/>
              <a:ea typeface="Calibri"/>
              <a:cs typeface="Calibri"/>
              <a:sym typeface="Calibri"/>
            </a:endParaRPr>
          </a:p>
          <a:p>
            <a:pPr marL="285750" lvl="0" indent="-228600" algn="l" rtl="0">
              <a:lnSpc>
                <a:spcPct val="150000"/>
              </a:lnSpc>
              <a:spcBef>
                <a:spcPts val="0"/>
              </a:spcBef>
              <a:spcAft>
                <a:spcPts val="0"/>
              </a:spcAft>
              <a:buClr>
                <a:schemeClr val="dk1"/>
              </a:buClr>
              <a:buSzPts val="1200"/>
              <a:buFont typeface="Arial"/>
              <a:buChar char="•"/>
            </a:pPr>
            <a:r>
              <a:rPr lang="en-CA" sz="1200">
                <a:solidFill>
                  <a:schemeClr val="dk1"/>
                </a:solidFill>
                <a:latin typeface="Calibri"/>
                <a:ea typeface="Calibri"/>
                <a:cs typeface="Calibri"/>
                <a:sym typeface="Calibri"/>
              </a:rPr>
              <a:t>Community referrals and support</a:t>
            </a:r>
            <a:endParaRPr/>
          </a:p>
          <a:p>
            <a:pPr marL="285750" lvl="0" indent="-228600" algn="l" rtl="0">
              <a:lnSpc>
                <a:spcPct val="150000"/>
              </a:lnSpc>
              <a:spcBef>
                <a:spcPts val="0"/>
              </a:spcBef>
              <a:spcAft>
                <a:spcPts val="0"/>
              </a:spcAft>
              <a:buClr>
                <a:schemeClr val="dk2"/>
              </a:buClr>
              <a:buSzPts val="1200"/>
              <a:buFont typeface="Arial"/>
              <a:buChar char="•"/>
            </a:pPr>
            <a:r>
              <a:rPr lang="en-CA" sz="1200">
                <a:solidFill>
                  <a:schemeClr val="dk1"/>
                </a:solidFill>
                <a:latin typeface="Calibri"/>
                <a:ea typeface="Calibri"/>
                <a:cs typeface="Calibri"/>
                <a:sym typeface="Calibri"/>
              </a:rPr>
              <a:t>Safety planning</a:t>
            </a:r>
            <a:endParaRPr/>
          </a:p>
          <a:p>
            <a:pPr marL="0" lvl="0" indent="0" algn="l" rtl="0">
              <a:lnSpc>
                <a:spcPct val="90000"/>
              </a:lnSpc>
              <a:spcBef>
                <a:spcPts val="0"/>
              </a:spcBef>
              <a:spcAft>
                <a:spcPts val="0"/>
              </a:spcAft>
              <a:buClr>
                <a:schemeClr val="dk1"/>
              </a:buClr>
              <a:buSzPts val="1100"/>
              <a:buNone/>
            </a:pPr>
            <a:endParaRPr sz="1200">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100"/>
              <a:buNone/>
            </a:pPr>
            <a:endParaRPr sz="1200">
              <a:solidFill>
                <a:schemeClr val="dk1"/>
              </a:solidFill>
              <a:latin typeface="Calibri"/>
              <a:ea typeface="Calibri"/>
              <a:cs typeface="Calibri"/>
              <a:sym typeface="Calibri"/>
            </a:endParaRPr>
          </a:p>
          <a:p>
            <a:pPr marL="0" lvl="0" indent="69850" algn="l" rtl="0">
              <a:lnSpc>
                <a:spcPct val="90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90000"/>
              </a:lnSpc>
              <a:spcBef>
                <a:spcPts val="0"/>
              </a:spcBef>
              <a:spcAft>
                <a:spcPts val="0"/>
              </a:spcAft>
              <a:buClr>
                <a:schemeClr val="dk1"/>
              </a:buClr>
              <a:buSzPts val="1100"/>
              <a:buNone/>
            </a:pPr>
            <a:r>
              <a:rPr lang="en-CA" sz="1200">
                <a:solidFill>
                  <a:schemeClr val="dk1"/>
                </a:solidFill>
                <a:latin typeface="Calibri"/>
                <a:ea typeface="Calibri"/>
                <a:cs typeface="Calibri"/>
                <a:sym typeface="Calibri"/>
              </a:rPr>
              <a:t> </a:t>
            </a:r>
            <a:endParaRPr sz="1200">
              <a:solidFill>
                <a:schemeClr val="dk1"/>
              </a:solidFill>
            </a:endParaRPr>
          </a:p>
        </p:txBody>
      </p:sp>
      <p:grpSp>
        <p:nvGrpSpPr>
          <p:cNvPr id="264" name="Google Shape;264;p12"/>
          <p:cNvGrpSpPr/>
          <p:nvPr/>
        </p:nvGrpSpPr>
        <p:grpSpPr>
          <a:xfrm>
            <a:off x="8541168" y="1744061"/>
            <a:ext cx="349093" cy="654113"/>
            <a:chOff x="11388224" y="2325422"/>
            <a:chExt cx="465458" cy="872153"/>
          </a:xfrm>
        </p:grpSpPr>
        <p:sp>
          <p:nvSpPr>
            <p:cNvPr id="265" name="Google Shape;265;p12"/>
            <p:cNvSpPr/>
            <p:nvPr/>
          </p:nvSpPr>
          <p:spPr>
            <a:xfrm>
              <a:off x="11403764" y="2325422"/>
              <a:ext cx="139039" cy="13903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66" name="Google Shape;266;p12"/>
            <p:cNvSpPr/>
            <p:nvPr/>
          </p:nvSpPr>
          <p:spPr>
            <a:xfrm>
              <a:off x="11762544" y="2554717"/>
              <a:ext cx="91138" cy="91138"/>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67" name="Google Shape;267;p12"/>
            <p:cNvSpPr/>
            <p:nvPr/>
          </p:nvSpPr>
          <p:spPr>
            <a:xfrm>
              <a:off x="11388224" y="3069861"/>
              <a:ext cx="127714" cy="127714"/>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grpSp>
      <p:sp>
        <p:nvSpPr>
          <p:cNvPr id="268" name="Google Shape;268;p12"/>
          <p:cNvSpPr/>
          <p:nvPr/>
        </p:nvSpPr>
        <p:spPr>
          <a:xfrm>
            <a:off x="8358798" y="1696168"/>
            <a:ext cx="612481" cy="782872"/>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sp>
        <p:nvSpPr>
          <p:cNvPr id="269" name="Google Shape;269;p12"/>
          <p:cNvSpPr txBox="1"/>
          <p:nvPr/>
        </p:nvSpPr>
        <p:spPr>
          <a:xfrm>
            <a:off x="4008075" y="250475"/>
            <a:ext cx="1489460" cy="200055"/>
          </a:xfrm>
          <a:prstGeom prst="rect">
            <a:avLst/>
          </a:prstGeom>
          <a:solidFill>
            <a:schemeClr val="accent4"/>
          </a:solidFill>
          <a:ln w="12700" cap="flat" cmpd="sng">
            <a:solidFill>
              <a:srgbClr val="5D487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CA" sz="700">
                <a:solidFill>
                  <a:schemeClr val="lt1"/>
                </a:solidFill>
                <a:latin typeface="Calibri"/>
                <a:ea typeface="Calibri"/>
                <a:cs typeface="Calibri"/>
                <a:sym typeface="Calibri"/>
              </a:rPr>
              <a:t>Refer to #3 Important Information</a:t>
            </a:r>
            <a:endParaRPr/>
          </a:p>
        </p:txBody>
      </p:sp>
      <p:pic>
        <p:nvPicPr>
          <p:cNvPr id="270" name="Google Shape;270;p12" descr="Elderly woman sitting at home"/>
          <p:cNvPicPr preferRelativeResize="0"/>
          <p:nvPr/>
        </p:nvPicPr>
        <p:blipFill rotWithShape="1">
          <a:blip r:embed="rId5">
            <a:alphaModFix/>
          </a:blip>
          <a:srcRect/>
          <a:stretch/>
        </p:blipFill>
        <p:spPr>
          <a:xfrm>
            <a:off x="5497534" y="2551916"/>
            <a:ext cx="2669873" cy="1779916"/>
          </a:xfrm>
          <a:prstGeom prst="ellipse">
            <a:avLst/>
          </a:prstGeom>
          <a:noFill/>
          <a:ln>
            <a:noFill/>
          </a:ln>
        </p:spPr>
      </p:pic>
      <p:pic>
        <p:nvPicPr>
          <p:cNvPr id="3" name="Audio Recording Apr 12, 2023 at 9:32:11 AM">
            <a:hlinkClick r:id="" action="ppaction://media"/>
            <a:extLst>
              <a:ext uri="{FF2B5EF4-FFF2-40B4-BE49-F238E27FC236}">
                <a16:creationId xmlns:a16="http://schemas.microsoft.com/office/drawing/2014/main" id="{FD6E92B6-BF29-BFBF-A448-DAE2CD95FE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76938" y="3639043"/>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txBox="1">
            <a:spLocks noGrp="1"/>
          </p:cNvSpPr>
          <p:nvPr>
            <p:ph type="title"/>
          </p:nvPr>
        </p:nvSpPr>
        <p:spPr>
          <a:xfrm>
            <a:off x="4572000" y="224224"/>
            <a:ext cx="2949178" cy="1315463"/>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7030A0"/>
              </a:buClr>
              <a:buSzPts val="1400"/>
              <a:buFont typeface="Calibri"/>
              <a:buNone/>
            </a:pPr>
            <a:r>
              <a:rPr lang="en-CA" sz="1400">
                <a:solidFill>
                  <a:srgbClr val="7030A0"/>
                </a:solidFill>
                <a:latin typeface="Calibri"/>
                <a:ea typeface="Calibri"/>
                <a:cs typeface="Calibri"/>
                <a:sym typeface="Calibri"/>
              </a:rPr>
              <a:t>Thunder Bay and Area Victim Services</a:t>
            </a:r>
            <a:br>
              <a:rPr lang="en-CA">
                <a:solidFill>
                  <a:srgbClr val="7030A0"/>
                </a:solidFill>
                <a:latin typeface="Calibri"/>
                <a:ea typeface="Calibri"/>
                <a:cs typeface="Calibri"/>
                <a:sym typeface="Calibri"/>
              </a:rPr>
            </a:br>
            <a:r>
              <a:rPr lang="en-CA">
                <a:solidFill>
                  <a:srgbClr val="7030A0"/>
                </a:solidFill>
                <a:latin typeface="Calibri"/>
                <a:ea typeface="Calibri"/>
                <a:cs typeface="Calibri"/>
                <a:sym typeface="Calibri"/>
              </a:rPr>
              <a:t> </a:t>
            </a:r>
            <a:r>
              <a:rPr lang="en-CA" sz="1400" b="1">
                <a:latin typeface="Calibri"/>
                <a:ea typeface="Calibri"/>
                <a:cs typeface="Calibri"/>
                <a:sym typeface="Calibri"/>
              </a:rPr>
              <a:t>(referred to as TBAVS throughout)</a:t>
            </a:r>
            <a:br>
              <a:rPr lang="en-CA" sz="1400" b="1">
                <a:latin typeface="Calibri"/>
                <a:ea typeface="Calibri"/>
                <a:cs typeface="Calibri"/>
                <a:sym typeface="Calibri"/>
              </a:rPr>
            </a:br>
            <a:r>
              <a:rPr lang="en-CA" sz="1400" b="1">
                <a:latin typeface="Calibri"/>
                <a:ea typeface="Calibri"/>
                <a:cs typeface="Calibri"/>
                <a:sym typeface="Calibri"/>
              </a:rPr>
              <a:t>Crisis/Referral Line 807-684-1051</a:t>
            </a:r>
            <a:br>
              <a:rPr lang="en-CA" sz="1400" b="1">
                <a:latin typeface="Calibri"/>
                <a:ea typeface="Calibri"/>
                <a:cs typeface="Calibri"/>
                <a:sym typeface="Calibri"/>
              </a:rPr>
            </a:br>
            <a:r>
              <a:rPr lang="en-CA" sz="1400" b="1" u="sng">
                <a:solidFill>
                  <a:schemeClr val="hlink"/>
                </a:solidFill>
                <a:latin typeface="Calibri"/>
                <a:ea typeface="Calibri"/>
                <a:cs typeface="Calibri"/>
                <a:sym typeface="Calibri"/>
                <a:hlinkClick r:id="rId5"/>
              </a:rPr>
              <a:t>referral@tbayvictimservices.ca</a:t>
            </a:r>
            <a:r>
              <a:rPr lang="en-CA" sz="1400" b="1">
                <a:latin typeface="Calibri"/>
                <a:ea typeface="Calibri"/>
                <a:cs typeface="Calibri"/>
                <a:sym typeface="Calibri"/>
              </a:rPr>
              <a:t> </a:t>
            </a:r>
            <a:endParaRPr b="1">
              <a:latin typeface="Calibri"/>
              <a:ea typeface="Calibri"/>
              <a:cs typeface="Calibri"/>
              <a:sym typeface="Calibri"/>
            </a:endParaRPr>
          </a:p>
        </p:txBody>
      </p:sp>
      <p:graphicFrame>
        <p:nvGraphicFramePr>
          <p:cNvPr id="101" name="Google Shape;101;p2"/>
          <p:cNvGraphicFramePr/>
          <p:nvPr/>
        </p:nvGraphicFramePr>
        <p:xfrm>
          <a:off x="603379" y="944655"/>
          <a:ext cx="2949175" cy="3829690"/>
        </p:xfrm>
        <a:graphic>
          <a:graphicData uri="http://schemas.openxmlformats.org/drawingml/2006/table">
            <a:tbl>
              <a:tblPr firstRow="1" bandRow="1">
                <a:noFill/>
                <a:tableStyleId>{84EC5194-DAA1-4990-836C-BE19A1619B35}</a:tableStyleId>
              </a:tblPr>
              <a:tblGrid>
                <a:gridCol w="2449100">
                  <a:extLst>
                    <a:ext uri="{9D8B030D-6E8A-4147-A177-3AD203B41FA5}">
                      <a16:colId xmlns:a16="http://schemas.microsoft.com/office/drawing/2014/main" val="20000"/>
                    </a:ext>
                  </a:extLst>
                </a:gridCol>
                <a:gridCol w="500075">
                  <a:extLst>
                    <a:ext uri="{9D8B030D-6E8A-4147-A177-3AD203B41FA5}">
                      <a16:colId xmlns:a16="http://schemas.microsoft.com/office/drawing/2014/main" val="20001"/>
                    </a:ext>
                  </a:extLst>
                </a:gridCol>
              </a:tblGrid>
              <a:tr h="294375">
                <a:tc>
                  <a:txBody>
                    <a:bodyPr/>
                    <a:lstStyle/>
                    <a:p>
                      <a:pPr marL="0" marR="0" lvl="0" indent="0" algn="l" rtl="0">
                        <a:spcBef>
                          <a:spcPts val="0"/>
                        </a:spcBef>
                        <a:spcAft>
                          <a:spcPts val="0"/>
                        </a:spcAft>
                        <a:buNone/>
                      </a:pPr>
                      <a:endParaRPr sz="1350"/>
                    </a:p>
                  </a:txBody>
                  <a:tcPr marL="91450" marR="91450" marT="45725" marB="45725"/>
                </a:tc>
                <a:tc>
                  <a:txBody>
                    <a:bodyPr/>
                    <a:lstStyle/>
                    <a:p>
                      <a:pPr marL="0" marR="0" lvl="0" indent="0" algn="l" rtl="0">
                        <a:spcBef>
                          <a:spcPts val="0"/>
                        </a:spcBef>
                        <a:spcAft>
                          <a:spcPts val="0"/>
                        </a:spcAft>
                        <a:buNone/>
                      </a:pPr>
                      <a:endParaRPr sz="1350"/>
                    </a:p>
                  </a:txBody>
                  <a:tcPr marL="91450" marR="91450" marT="45725" marB="45725"/>
                </a:tc>
                <a:extLst>
                  <a:ext uri="{0D108BD9-81ED-4DB2-BD59-A6C34878D82A}">
                    <a16:rowId xmlns:a16="http://schemas.microsoft.com/office/drawing/2014/main" val="10000"/>
                  </a:ext>
                </a:extLst>
              </a:tr>
              <a:tr h="294375">
                <a:tc>
                  <a:txBody>
                    <a:bodyPr/>
                    <a:lstStyle/>
                    <a:p>
                      <a:pPr marL="0" marR="0" lvl="0" indent="0" algn="l" rtl="0">
                        <a:spcBef>
                          <a:spcPts val="0"/>
                        </a:spcBef>
                        <a:spcAft>
                          <a:spcPts val="0"/>
                        </a:spcAft>
                        <a:buNone/>
                      </a:pPr>
                      <a:r>
                        <a:rPr lang="en-CA" sz="1050">
                          <a:solidFill>
                            <a:srgbClr val="7030A0"/>
                          </a:solidFill>
                          <a:latin typeface="Calibri"/>
                          <a:ea typeface="Calibri"/>
                          <a:cs typeface="Calibri"/>
                          <a:sym typeface="Calibri"/>
                        </a:rPr>
                        <a:t>Title Page</a:t>
                      </a:r>
                      <a:endParaRPr sz="1050"/>
                    </a:p>
                  </a:txBody>
                  <a:tcPr marL="91450" marR="91450" marT="45725" marB="45725"/>
                </a:tc>
                <a:tc>
                  <a:txBody>
                    <a:bodyPr/>
                    <a:lstStyle/>
                    <a:p>
                      <a:pPr marL="0" marR="0" lvl="0" indent="0" algn="l" rtl="0">
                        <a:spcBef>
                          <a:spcPts val="0"/>
                        </a:spcBef>
                        <a:spcAft>
                          <a:spcPts val="0"/>
                        </a:spcAft>
                        <a:buNone/>
                      </a:pPr>
                      <a:r>
                        <a:rPr lang="en-CA" sz="1200">
                          <a:latin typeface="Calibri"/>
                          <a:ea typeface="Calibri"/>
                          <a:cs typeface="Calibri"/>
                          <a:sym typeface="Calibri"/>
                        </a:rPr>
                        <a:t>1</a:t>
                      </a:r>
                      <a:endParaRPr/>
                    </a:p>
                  </a:txBody>
                  <a:tcPr marL="91450" marR="91450" marT="45725" marB="45725"/>
                </a:tc>
                <a:extLst>
                  <a:ext uri="{0D108BD9-81ED-4DB2-BD59-A6C34878D82A}">
                    <a16:rowId xmlns:a16="http://schemas.microsoft.com/office/drawing/2014/main" val="10001"/>
                  </a:ext>
                </a:extLst>
              </a:tr>
              <a:tr h="294375">
                <a:tc>
                  <a:txBody>
                    <a:bodyPr/>
                    <a:lstStyle/>
                    <a:p>
                      <a:pPr marL="0" marR="0" lvl="0" indent="0" algn="l" rtl="0">
                        <a:spcBef>
                          <a:spcPts val="0"/>
                        </a:spcBef>
                        <a:spcAft>
                          <a:spcPts val="0"/>
                        </a:spcAft>
                        <a:buNone/>
                      </a:pPr>
                      <a:r>
                        <a:rPr lang="en-CA" sz="1050">
                          <a:solidFill>
                            <a:srgbClr val="7030A0"/>
                          </a:solidFill>
                          <a:latin typeface="Calibri"/>
                          <a:ea typeface="Calibri"/>
                          <a:cs typeface="Calibri"/>
                          <a:sym typeface="Calibri"/>
                        </a:rPr>
                        <a:t>Contents</a:t>
                      </a:r>
                      <a:endParaRPr sz="1050"/>
                    </a:p>
                  </a:txBody>
                  <a:tcPr marL="91450" marR="91450" marT="45725" marB="45725"/>
                </a:tc>
                <a:tc>
                  <a:txBody>
                    <a:bodyPr/>
                    <a:lstStyle/>
                    <a:p>
                      <a:pPr marL="0" marR="0" lvl="0" indent="0" algn="l" rtl="0">
                        <a:spcBef>
                          <a:spcPts val="0"/>
                        </a:spcBef>
                        <a:spcAft>
                          <a:spcPts val="0"/>
                        </a:spcAft>
                        <a:buNone/>
                      </a:pPr>
                      <a:r>
                        <a:rPr lang="en-CA" sz="1200">
                          <a:latin typeface="Calibri"/>
                          <a:ea typeface="Calibri"/>
                          <a:cs typeface="Calibri"/>
                          <a:sym typeface="Calibri"/>
                        </a:rPr>
                        <a:t>2</a:t>
                      </a:r>
                      <a:endParaRPr/>
                    </a:p>
                  </a:txBody>
                  <a:tcPr marL="91450" marR="91450" marT="45725" marB="45725"/>
                </a:tc>
                <a:extLst>
                  <a:ext uri="{0D108BD9-81ED-4DB2-BD59-A6C34878D82A}">
                    <a16:rowId xmlns:a16="http://schemas.microsoft.com/office/drawing/2014/main" val="10002"/>
                  </a:ext>
                </a:extLst>
              </a:tr>
              <a:tr h="294375">
                <a:tc>
                  <a:txBody>
                    <a:bodyPr/>
                    <a:lstStyle/>
                    <a:p>
                      <a:pPr marL="0" marR="0" lvl="0" indent="0" algn="l" rtl="0">
                        <a:spcBef>
                          <a:spcPts val="0"/>
                        </a:spcBef>
                        <a:spcAft>
                          <a:spcPts val="0"/>
                        </a:spcAft>
                        <a:buNone/>
                      </a:pPr>
                      <a:r>
                        <a:rPr lang="en-CA" sz="1050"/>
                        <a:t>Important Information</a:t>
                      </a:r>
                      <a:endParaRPr/>
                    </a:p>
                  </a:txBody>
                  <a:tcPr marL="91450" marR="91450" marT="45725" marB="45725"/>
                </a:tc>
                <a:tc>
                  <a:txBody>
                    <a:bodyPr/>
                    <a:lstStyle/>
                    <a:p>
                      <a:pPr marL="0" marR="0" lvl="0" indent="0" algn="l" rtl="0">
                        <a:spcBef>
                          <a:spcPts val="0"/>
                        </a:spcBef>
                        <a:spcAft>
                          <a:spcPts val="0"/>
                        </a:spcAft>
                        <a:buNone/>
                      </a:pPr>
                      <a:r>
                        <a:rPr lang="en-CA" sz="1200">
                          <a:latin typeface="Calibri"/>
                          <a:ea typeface="Calibri"/>
                          <a:cs typeface="Calibri"/>
                          <a:sym typeface="Calibri"/>
                        </a:rPr>
                        <a:t>3</a:t>
                      </a:r>
                      <a:endParaRPr/>
                    </a:p>
                  </a:txBody>
                  <a:tcPr marL="91450" marR="91450" marT="45725" marB="45725"/>
                </a:tc>
                <a:extLst>
                  <a:ext uri="{0D108BD9-81ED-4DB2-BD59-A6C34878D82A}">
                    <a16:rowId xmlns:a16="http://schemas.microsoft.com/office/drawing/2014/main" val="10003"/>
                  </a:ext>
                </a:extLst>
              </a:tr>
              <a:tr h="294375">
                <a:tc>
                  <a:txBody>
                    <a:bodyPr/>
                    <a:lstStyle/>
                    <a:p>
                      <a:pPr marL="0" marR="0" lvl="0" indent="0" algn="l" rtl="0">
                        <a:spcBef>
                          <a:spcPts val="0"/>
                        </a:spcBef>
                        <a:spcAft>
                          <a:spcPts val="0"/>
                        </a:spcAft>
                        <a:buNone/>
                      </a:pPr>
                      <a:r>
                        <a:rPr lang="en-CA" sz="1050"/>
                        <a:t>Homicide</a:t>
                      </a:r>
                      <a:endParaRPr/>
                    </a:p>
                  </a:txBody>
                  <a:tcPr marL="91450" marR="91450" marT="45725" marB="45725"/>
                </a:tc>
                <a:tc>
                  <a:txBody>
                    <a:bodyPr/>
                    <a:lstStyle/>
                    <a:p>
                      <a:pPr marL="0" marR="0" lvl="0" indent="0" algn="l" rtl="0">
                        <a:spcBef>
                          <a:spcPts val="0"/>
                        </a:spcBef>
                        <a:spcAft>
                          <a:spcPts val="0"/>
                        </a:spcAft>
                        <a:buNone/>
                      </a:pPr>
                      <a:r>
                        <a:rPr lang="en-CA" sz="1200">
                          <a:latin typeface="Calibri"/>
                          <a:ea typeface="Calibri"/>
                          <a:cs typeface="Calibri"/>
                          <a:sym typeface="Calibri"/>
                        </a:rPr>
                        <a:t>4</a:t>
                      </a:r>
                      <a:endParaRPr/>
                    </a:p>
                  </a:txBody>
                  <a:tcPr marL="91450" marR="91450" marT="45725" marB="45725"/>
                </a:tc>
                <a:extLst>
                  <a:ext uri="{0D108BD9-81ED-4DB2-BD59-A6C34878D82A}">
                    <a16:rowId xmlns:a16="http://schemas.microsoft.com/office/drawing/2014/main" val="10004"/>
                  </a:ext>
                </a:extLst>
              </a:tr>
              <a:tr h="294375">
                <a:tc>
                  <a:txBody>
                    <a:bodyPr/>
                    <a:lstStyle/>
                    <a:p>
                      <a:pPr marL="0" marR="0" lvl="0" indent="0" algn="l" rtl="0">
                        <a:spcBef>
                          <a:spcPts val="0"/>
                        </a:spcBef>
                        <a:spcAft>
                          <a:spcPts val="0"/>
                        </a:spcAft>
                        <a:buNone/>
                      </a:pPr>
                      <a:r>
                        <a:rPr lang="en-CA" sz="1050"/>
                        <a:t>Human Trafficking</a:t>
                      </a:r>
                      <a:endParaRPr/>
                    </a:p>
                  </a:txBody>
                  <a:tcPr marL="91450" marR="91450" marT="45725" marB="45725"/>
                </a:tc>
                <a:tc>
                  <a:txBody>
                    <a:bodyPr/>
                    <a:lstStyle/>
                    <a:p>
                      <a:pPr marL="0" marR="0" lvl="0" indent="0" algn="l" rtl="0">
                        <a:spcBef>
                          <a:spcPts val="0"/>
                        </a:spcBef>
                        <a:spcAft>
                          <a:spcPts val="0"/>
                        </a:spcAft>
                        <a:buNone/>
                      </a:pPr>
                      <a:r>
                        <a:rPr lang="en-CA" sz="1200">
                          <a:latin typeface="Calibri"/>
                          <a:ea typeface="Calibri"/>
                          <a:cs typeface="Calibri"/>
                          <a:sym typeface="Calibri"/>
                        </a:rPr>
                        <a:t>5</a:t>
                      </a:r>
                      <a:endParaRPr/>
                    </a:p>
                  </a:txBody>
                  <a:tcPr marL="91450" marR="91450" marT="45725" marB="45725"/>
                </a:tc>
                <a:extLst>
                  <a:ext uri="{0D108BD9-81ED-4DB2-BD59-A6C34878D82A}">
                    <a16:rowId xmlns:a16="http://schemas.microsoft.com/office/drawing/2014/main" val="10005"/>
                  </a:ext>
                </a:extLst>
              </a:tr>
              <a:tr h="294375">
                <a:tc>
                  <a:txBody>
                    <a:bodyPr/>
                    <a:lstStyle/>
                    <a:p>
                      <a:pPr marL="0" marR="0" lvl="0" indent="0" algn="l" rtl="0">
                        <a:spcBef>
                          <a:spcPts val="0"/>
                        </a:spcBef>
                        <a:spcAft>
                          <a:spcPts val="0"/>
                        </a:spcAft>
                        <a:buNone/>
                      </a:pPr>
                      <a:r>
                        <a:rPr lang="en-CA" sz="1050"/>
                        <a:t>Intimate Partner Violence</a:t>
                      </a:r>
                      <a:endParaRPr/>
                    </a:p>
                  </a:txBody>
                  <a:tcPr marL="91450" marR="91450" marT="45725" marB="45725"/>
                </a:tc>
                <a:tc>
                  <a:txBody>
                    <a:bodyPr/>
                    <a:lstStyle/>
                    <a:p>
                      <a:pPr marL="0" marR="0" lvl="0" indent="0" algn="l" rtl="0">
                        <a:spcBef>
                          <a:spcPts val="0"/>
                        </a:spcBef>
                        <a:spcAft>
                          <a:spcPts val="0"/>
                        </a:spcAft>
                        <a:buNone/>
                      </a:pPr>
                      <a:r>
                        <a:rPr lang="en-CA" sz="1200">
                          <a:latin typeface="Calibri"/>
                          <a:ea typeface="Calibri"/>
                          <a:cs typeface="Calibri"/>
                          <a:sym typeface="Calibri"/>
                        </a:rPr>
                        <a:t>6</a:t>
                      </a:r>
                      <a:endParaRPr/>
                    </a:p>
                  </a:txBody>
                  <a:tcPr marL="91450" marR="91450" marT="45725" marB="45725"/>
                </a:tc>
                <a:extLst>
                  <a:ext uri="{0D108BD9-81ED-4DB2-BD59-A6C34878D82A}">
                    <a16:rowId xmlns:a16="http://schemas.microsoft.com/office/drawing/2014/main" val="10006"/>
                  </a:ext>
                </a:extLst>
              </a:tr>
              <a:tr h="294375">
                <a:tc>
                  <a:txBody>
                    <a:bodyPr/>
                    <a:lstStyle/>
                    <a:p>
                      <a:pPr marL="0" marR="0" lvl="0" indent="0" algn="l" rtl="0">
                        <a:spcBef>
                          <a:spcPts val="0"/>
                        </a:spcBef>
                        <a:spcAft>
                          <a:spcPts val="0"/>
                        </a:spcAft>
                        <a:buNone/>
                      </a:pPr>
                      <a:r>
                        <a:rPr lang="en-CA" sz="1050"/>
                        <a:t>Sexual Assault</a:t>
                      </a:r>
                      <a:endParaRPr/>
                    </a:p>
                  </a:txBody>
                  <a:tcPr marL="91450" marR="91450" marT="45725" marB="45725"/>
                </a:tc>
                <a:tc>
                  <a:txBody>
                    <a:bodyPr/>
                    <a:lstStyle/>
                    <a:p>
                      <a:pPr marL="0" marR="0" lvl="0" indent="0" algn="l" rtl="0">
                        <a:spcBef>
                          <a:spcPts val="0"/>
                        </a:spcBef>
                        <a:spcAft>
                          <a:spcPts val="0"/>
                        </a:spcAft>
                        <a:buNone/>
                      </a:pPr>
                      <a:r>
                        <a:rPr lang="en-CA" sz="1200">
                          <a:latin typeface="Calibri"/>
                          <a:ea typeface="Calibri"/>
                          <a:cs typeface="Calibri"/>
                          <a:sym typeface="Calibri"/>
                        </a:rPr>
                        <a:t>7</a:t>
                      </a:r>
                      <a:endParaRPr/>
                    </a:p>
                  </a:txBody>
                  <a:tcPr marL="91450" marR="91450" marT="45725" marB="45725"/>
                </a:tc>
                <a:extLst>
                  <a:ext uri="{0D108BD9-81ED-4DB2-BD59-A6C34878D82A}">
                    <a16:rowId xmlns:a16="http://schemas.microsoft.com/office/drawing/2014/main" val="10007"/>
                  </a:ext>
                </a:extLst>
              </a:tr>
              <a:tr h="294375">
                <a:tc>
                  <a:txBody>
                    <a:bodyPr/>
                    <a:lstStyle/>
                    <a:p>
                      <a:pPr marL="0" marR="0" lvl="0" indent="0" algn="l" rtl="0">
                        <a:spcBef>
                          <a:spcPts val="0"/>
                        </a:spcBef>
                        <a:spcAft>
                          <a:spcPts val="0"/>
                        </a:spcAft>
                        <a:buNone/>
                      </a:pPr>
                      <a:r>
                        <a:rPr lang="en-CA" sz="1050"/>
                        <a:t>Serious Assault/Serious Injury</a:t>
                      </a:r>
                      <a:endParaRPr/>
                    </a:p>
                  </a:txBody>
                  <a:tcPr marL="91450" marR="91450" marT="45725" marB="45725"/>
                </a:tc>
                <a:tc>
                  <a:txBody>
                    <a:bodyPr/>
                    <a:lstStyle/>
                    <a:p>
                      <a:pPr marL="0" marR="0" lvl="0" indent="0" algn="l" rtl="0">
                        <a:spcBef>
                          <a:spcPts val="0"/>
                        </a:spcBef>
                        <a:spcAft>
                          <a:spcPts val="0"/>
                        </a:spcAft>
                        <a:buNone/>
                      </a:pPr>
                      <a:r>
                        <a:rPr lang="en-CA" sz="1200">
                          <a:latin typeface="Calibri"/>
                          <a:ea typeface="Calibri"/>
                          <a:cs typeface="Calibri"/>
                          <a:sym typeface="Calibri"/>
                        </a:rPr>
                        <a:t>8</a:t>
                      </a:r>
                      <a:endParaRPr/>
                    </a:p>
                  </a:txBody>
                  <a:tcPr marL="91450" marR="91450" marT="45725" marB="45725"/>
                </a:tc>
                <a:extLst>
                  <a:ext uri="{0D108BD9-81ED-4DB2-BD59-A6C34878D82A}">
                    <a16:rowId xmlns:a16="http://schemas.microsoft.com/office/drawing/2014/main" val="10008"/>
                  </a:ext>
                </a:extLst>
              </a:tr>
              <a:tr h="294375">
                <a:tc>
                  <a:txBody>
                    <a:bodyPr/>
                    <a:lstStyle/>
                    <a:p>
                      <a:pPr marL="0" marR="0" lvl="0" indent="0" algn="l" rtl="0">
                        <a:spcBef>
                          <a:spcPts val="0"/>
                        </a:spcBef>
                        <a:spcAft>
                          <a:spcPts val="0"/>
                        </a:spcAft>
                        <a:buNone/>
                      </a:pPr>
                      <a:r>
                        <a:rPr lang="en-CA" sz="1050"/>
                        <a:t>Hate Crime/Criminal Harassment</a:t>
                      </a:r>
                      <a:endParaRPr/>
                    </a:p>
                  </a:txBody>
                  <a:tcPr marL="91450" marR="91450" marT="45725" marB="45725"/>
                </a:tc>
                <a:tc>
                  <a:txBody>
                    <a:bodyPr/>
                    <a:lstStyle/>
                    <a:p>
                      <a:pPr marL="0" marR="0" lvl="0" indent="0" algn="l" rtl="0">
                        <a:spcBef>
                          <a:spcPts val="0"/>
                        </a:spcBef>
                        <a:spcAft>
                          <a:spcPts val="0"/>
                        </a:spcAft>
                        <a:buNone/>
                      </a:pPr>
                      <a:r>
                        <a:rPr lang="en-CA" sz="1200">
                          <a:latin typeface="Calibri"/>
                          <a:ea typeface="Calibri"/>
                          <a:cs typeface="Calibri"/>
                          <a:sym typeface="Calibri"/>
                        </a:rPr>
                        <a:t>9</a:t>
                      </a:r>
                      <a:endParaRPr/>
                    </a:p>
                  </a:txBody>
                  <a:tcPr marL="91450" marR="91450" marT="45725" marB="45725"/>
                </a:tc>
                <a:extLst>
                  <a:ext uri="{0D108BD9-81ED-4DB2-BD59-A6C34878D82A}">
                    <a16:rowId xmlns:a16="http://schemas.microsoft.com/office/drawing/2014/main" val="10009"/>
                  </a:ext>
                </a:extLst>
              </a:tr>
              <a:tr h="294375">
                <a:tc>
                  <a:txBody>
                    <a:bodyPr/>
                    <a:lstStyle/>
                    <a:p>
                      <a:pPr marL="0" marR="0" lvl="0" indent="0" algn="l" rtl="0">
                        <a:spcBef>
                          <a:spcPts val="0"/>
                        </a:spcBef>
                        <a:spcAft>
                          <a:spcPts val="0"/>
                        </a:spcAft>
                        <a:buNone/>
                      </a:pPr>
                      <a:r>
                        <a:rPr lang="en-CA" sz="1050"/>
                        <a:t>Tragic Circumstances</a:t>
                      </a:r>
                      <a:endParaRPr/>
                    </a:p>
                  </a:txBody>
                  <a:tcPr marL="91450" marR="91450" marT="45725" marB="45725"/>
                </a:tc>
                <a:tc>
                  <a:txBody>
                    <a:bodyPr/>
                    <a:lstStyle/>
                    <a:p>
                      <a:pPr marL="0" marR="0" lvl="0" indent="0" algn="l" rtl="0">
                        <a:spcBef>
                          <a:spcPts val="0"/>
                        </a:spcBef>
                        <a:spcAft>
                          <a:spcPts val="0"/>
                        </a:spcAft>
                        <a:buNone/>
                      </a:pPr>
                      <a:r>
                        <a:rPr lang="en-CA" sz="1200">
                          <a:latin typeface="Calibri"/>
                          <a:ea typeface="Calibri"/>
                          <a:cs typeface="Calibri"/>
                          <a:sym typeface="Calibri"/>
                        </a:rPr>
                        <a:t>10</a:t>
                      </a:r>
                      <a:endParaRPr/>
                    </a:p>
                  </a:txBody>
                  <a:tcPr marL="91450" marR="91450" marT="45725" marB="45725"/>
                </a:tc>
                <a:extLst>
                  <a:ext uri="{0D108BD9-81ED-4DB2-BD59-A6C34878D82A}">
                    <a16:rowId xmlns:a16="http://schemas.microsoft.com/office/drawing/2014/main" val="10010"/>
                  </a:ext>
                </a:extLst>
              </a:tr>
              <a:tr h="294375">
                <a:tc>
                  <a:txBody>
                    <a:bodyPr/>
                    <a:lstStyle/>
                    <a:p>
                      <a:pPr marL="0" marR="0" lvl="0" indent="0" algn="l" rtl="0">
                        <a:spcBef>
                          <a:spcPts val="0"/>
                        </a:spcBef>
                        <a:spcAft>
                          <a:spcPts val="0"/>
                        </a:spcAft>
                        <a:buNone/>
                      </a:pPr>
                      <a:r>
                        <a:rPr lang="en-CA" sz="1050"/>
                        <a:t>Historical Child Sexual Abuse</a:t>
                      </a:r>
                      <a:endParaRPr/>
                    </a:p>
                  </a:txBody>
                  <a:tcPr marL="91450" marR="91450" marT="45725" marB="45725"/>
                </a:tc>
                <a:tc>
                  <a:txBody>
                    <a:bodyPr/>
                    <a:lstStyle/>
                    <a:p>
                      <a:pPr marL="0" marR="0" lvl="0" indent="0" algn="l" rtl="0">
                        <a:spcBef>
                          <a:spcPts val="0"/>
                        </a:spcBef>
                        <a:spcAft>
                          <a:spcPts val="0"/>
                        </a:spcAft>
                        <a:buNone/>
                      </a:pPr>
                      <a:r>
                        <a:rPr lang="en-CA" sz="1200">
                          <a:latin typeface="Calibri"/>
                          <a:ea typeface="Calibri"/>
                          <a:cs typeface="Calibri"/>
                          <a:sym typeface="Calibri"/>
                        </a:rPr>
                        <a:t>11</a:t>
                      </a:r>
                      <a:endParaRPr/>
                    </a:p>
                  </a:txBody>
                  <a:tcPr marL="91450" marR="91450" marT="45725" marB="45725"/>
                </a:tc>
                <a:extLst>
                  <a:ext uri="{0D108BD9-81ED-4DB2-BD59-A6C34878D82A}">
                    <a16:rowId xmlns:a16="http://schemas.microsoft.com/office/drawing/2014/main" val="10011"/>
                  </a:ext>
                </a:extLst>
              </a:tr>
              <a:tr h="294375">
                <a:tc>
                  <a:txBody>
                    <a:bodyPr/>
                    <a:lstStyle/>
                    <a:p>
                      <a:pPr marL="0" marR="0" lvl="0" indent="0" algn="l" rtl="0">
                        <a:spcBef>
                          <a:spcPts val="0"/>
                        </a:spcBef>
                        <a:spcAft>
                          <a:spcPts val="0"/>
                        </a:spcAft>
                        <a:buNone/>
                      </a:pPr>
                      <a:r>
                        <a:rPr lang="en-CA" sz="1050"/>
                        <a:t>Elder Abuse</a:t>
                      </a:r>
                      <a:endParaRPr/>
                    </a:p>
                  </a:txBody>
                  <a:tcPr marL="91450" marR="91450" marT="45725" marB="45725"/>
                </a:tc>
                <a:tc>
                  <a:txBody>
                    <a:bodyPr/>
                    <a:lstStyle/>
                    <a:p>
                      <a:pPr marL="0" marR="0" lvl="0" indent="0" algn="l" rtl="0">
                        <a:spcBef>
                          <a:spcPts val="0"/>
                        </a:spcBef>
                        <a:spcAft>
                          <a:spcPts val="0"/>
                        </a:spcAft>
                        <a:buNone/>
                      </a:pPr>
                      <a:r>
                        <a:rPr lang="en-CA" sz="1200">
                          <a:latin typeface="Calibri"/>
                          <a:ea typeface="Calibri"/>
                          <a:cs typeface="Calibri"/>
                          <a:sym typeface="Calibri"/>
                        </a:rPr>
                        <a:t>12</a:t>
                      </a:r>
                      <a:endParaRPr/>
                    </a:p>
                  </a:txBody>
                  <a:tcPr marL="91450" marR="91450" marT="45725" marB="45725"/>
                </a:tc>
                <a:extLst>
                  <a:ext uri="{0D108BD9-81ED-4DB2-BD59-A6C34878D82A}">
                    <a16:rowId xmlns:a16="http://schemas.microsoft.com/office/drawing/2014/main" val="10012"/>
                  </a:ext>
                </a:extLst>
              </a:tr>
            </a:tbl>
          </a:graphicData>
        </a:graphic>
      </p:graphicFrame>
      <p:sp>
        <p:nvSpPr>
          <p:cNvPr id="102" name="Google Shape;102;p2"/>
          <p:cNvSpPr txBox="1"/>
          <p:nvPr/>
        </p:nvSpPr>
        <p:spPr>
          <a:xfrm>
            <a:off x="3691305" y="4175312"/>
            <a:ext cx="502211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1000" b="1">
                <a:solidFill>
                  <a:schemeClr val="dk1"/>
                </a:solidFill>
                <a:latin typeface="Calibri"/>
                <a:ea typeface="Calibri"/>
                <a:cs typeface="Calibri"/>
                <a:sym typeface="Calibri"/>
              </a:rPr>
              <a:t>Please see Tragic Circumstances:  for Sudden Death/Suicide, Arson, Collisions as a result of a crime, and held Crime Scene support.  </a:t>
            </a:r>
            <a:endParaRPr/>
          </a:p>
        </p:txBody>
      </p:sp>
      <p:sp>
        <p:nvSpPr>
          <p:cNvPr id="103" name="Google Shape;103;p2"/>
          <p:cNvSpPr txBox="1"/>
          <p:nvPr/>
        </p:nvSpPr>
        <p:spPr>
          <a:xfrm>
            <a:off x="704995" y="481631"/>
            <a:ext cx="277810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1800">
                <a:solidFill>
                  <a:schemeClr val="dk1"/>
                </a:solidFill>
                <a:latin typeface="Candara"/>
                <a:ea typeface="Candara"/>
                <a:cs typeface="Candara"/>
                <a:sym typeface="Candara"/>
              </a:rPr>
              <a:t>Contents</a:t>
            </a:r>
            <a:endParaRPr/>
          </a:p>
        </p:txBody>
      </p:sp>
      <p:sp>
        <p:nvSpPr>
          <p:cNvPr id="104" name="Google Shape;104;p2"/>
          <p:cNvSpPr txBox="1">
            <a:spLocks noGrp="1"/>
          </p:cNvSpPr>
          <p:nvPr>
            <p:ph type="body" idx="1"/>
          </p:nvPr>
        </p:nvSpPr>
        <p:spPr>
          <a:xfrm>
            <a:off x="3887785" y="1728114"/>
            <a:ext cx="5022113" cy="1863034"/>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rgbClr val="7030A0"/>
              </a:buClr>
              <a:buSzPts val="1000"/>
              <a:buNone/>
            </a:pPr>
            <a:r>
              <a:rPr lang="en-CA" sz="1000" b="1" u="sng" dirty="0">
                <a:solidFill>
                  <a:srgbClr val="7030A0"/>
                </a:solidFill>
                <a:latin typeface="Calibri"/>
                <a:ea typeface="Calibri"/>
                <a:cs typeface="Calibri"/>
                <a:sym typeface="Calibri"/>
              </a:rPr>
              <a:t>Note:  Common Confusion</a:t>
            </a:r>
            <a:endParaRPr dirty="0"/>
          </a:p>
          <a:p>
            <a:pPr marL="0" lvl="0" indent="0" algn="l" rtl="0">
              <a:lnSpc>
                <a:spcPct val="90000"/>
              </a:lnSpc>
              <a:spcBef>
                <a:spcPts val="750"/>
              </a:spcBef>
              <a:spcAft>
                <a:spcPts val="0"/>
              </a:spcAft>
              <a:buClr>
                <a:schemeClr val="dk1"/>
              </a:buClr>
              <a:buSzPts val="1000"/>
              <a:buNone/>
            </a:pPr>
            <a:r>
              <a:rPr lang="en-CA" sz="1000" b="1" dirty="0">
                <a:latin typeface="Calibri"/>
                <a:ea typeface="Calibri"/>
                <a:cs typeface="Calibri"/>
                <a:sym typeface="Calibri"/>
              </a:rPr>
              <a:t>Please call VWAP (Victim/Witness Assistance Program), Thunder Bay 807-626-7120</a:t>
            </a:r>
            <a:endParaRPr sz="1000" dirty="0">
              <a:latin typeface="Calibri"/>
              <a:ea typeface="Calibri"/>
              <a:cs typeface="Calibri"/>
              <a:sym typeface="Calibri"/>
            </a:endParaRPr>
          </a:p>
          <a:p>
            <a:pPr marL="0" lvl="0" indent="0" algn="l" rtl="0">
              <a:lnSpc>
                <a:spcPct val="90000"/>
              </a:lnSpc>
              <a:spcBef>
                <a:spcPts val="750"/>
              </a:spcBef>
              <a:spcAft>
                <a:spcPts val="0"/>
              </a:spcAft>
              <a:buClr>
                <a:schemeClr val="dk1"/>
              </a:buClr>
              <a:buSzPts val="800"/>
              <a:buNone/>
            </a:pPr>
            <a:r>
              <a:rPr lang="en-CA" sz="800" b="1" dirty="0">
                <a:latin typeface="Calibri"/>
                <a:ea typeface="Calibri"/>
                <a:cs typeface="Calibri"/>
                <a:sym typeface="Calibri"/>
              </a:rPr>
              <a:t>If you are looking for supports/information/assistance in the areas of the criminal court process, such as </a:t>
            </a:r>
            <a:endParaRPr sz="800" b="1" dirty="0">
              <a:latin typeface="Calibri"/>
              <a:ea typeface="Calibri"/>
              <a:cs typeface="Calibri"/>
              <a:sym typeface="Calibri"/>
            </a:endParaRPr>
          </a:p>
          <a:p>
            <a:pPr marL="342900" lvl="0" indent="-342900" algn="l" rtl="0">
              <a:lnSpc>
                <a:spcPct val="90000"/>
              </a:lnSpc>
              <a:spcBef>
                <a:spcPts val="750"/>
              </a:spcBef>
              <a:spcAft>
                <a:spcPts val="0"/>
              </a:spcAft>
              <a:buClr>
                <a:srgbClr val="000000"/>
              </a:buClr>
              <a:buSzPts val="800"/>
              <a:buFont typeface="Noto Sans Symbols"/>
              <a:buChar char="⮚"/>
            </a:pPr>
            <a:r>
              <a:rPr lang="en-CA" sz="800" dirty="0">
                <a:solidFill>
                  <a:srgbClr val="000000"/>
                </a:solidFill>
                <a:latin typeface="Calibri"/>
                <a:ea typeface="Calibri"/>
                <a:cs typeface="Calibri"/>
                <a:sym typeface="Calibri"/>
              </a:rPr>
              <a:t>the criminal justice process and your specific case (e.g., court dates)</a:t>
            </a:r>
            <a:endParaRPr sz="800" dirty="0">
              <a:solidFill>
                <a:srgbClr val="000000"/>
              </a:solidFill>
              <a:latin typeface="Calibri"/>
              <a:ea typeface="Calibri"/>
              <a:cs typeface="Calibri"/>
              <a:sym typeface="Calibri"/>
            </a:endParaRPr>
          </a:p>
          <a:p>
            <a:pPr marL="342900" lvl="0" indent="-342900" algn="l" rtl="0">
              <a:lnSpc>
                <a:spcPct val="90000"/>
              </a:lnSpc>
              <a:spcBef>
                <a:spcPts val="750"/>
              </a:spcBef>
              <a:spcAft>
                <a:spcPts val="0"/>
              </a:spcAft>
              <a:buClr>
                <a:srgbClr val="000000"/>
              </a:buClr>
              <a:buSzPts val="800"/>
              <a:buFont typeface="Noto Sans Symbols"/>
              <a:buChar char="⮚"/>
            </a:pPr>
            <a:r>
              <a:rPr lang="en-CA" sz="800" dirty="0">
                <a:solidFill>
                  <a:srgbClr val="000000"/>
                </a:solidFill>
                <a:latin typeface="Calibri"/>
                <a:ea typeface="Calibri"/>
                <a:cs typeface="Calibri"/>
                <a:sym typeface="Calibri"/>
              </a:rPr>
              <a:t>facilitates victim's input and liaises with Crown Attorneys, police, regarding bail, safety, resolution of charges, release conditions, publication bans, testimonial aids, trial preparation and court orientation</a:t>
            </a:r>
            <a:endParaRPr sz="800" dirty="0">
              <a:solidFill>
                <a:srgbClr val="000000"/>
              </a:solidFill>
              <a:latin typeface="Calibri"/>
              <a:ea typeface="Calibri"/>
              <a:cs typeface="Calibri"/>
              <a:sym typeface="Calibri"/>
            </a:endParaRPr>
          </a:p>
          <a:p>
            <a:pPr marL="342900" lvl="0" indent="-342900" algn="l" rtl="0">
              <a:lnSpc>
                <a:spcPct val="90000"/>
              </a:lnSpc>
              <a:spcBef>
                <a:spcPts val="750"/>
              </a:spcBef>
              <a:spcAft>
                <a:spcPts val="0"/>
              </a:spcAft>
              <a:buClr>
                <a:srgbClr val="000000"/>
              </a:buClr>
              <a:buSzPts val="800"/>
              <a:buFont typeface="Noto Sans Symbols"/>
              <a:buChar char="⮚"/>
            </a:pPr>
            <a:r>
              <a:rPr lang="en-CA" sz="800" dirty="0">
                <a:solidFill>
                  <a:srgbClr val="000000"/>
                </a:solidFill>
                <a:latin typeface="Calibri"/>
                <a:ea typeface="Calibri"/>
                <a:cs typeface="Calibri"/>
                <a:sym typeface="Calibri"/>
              </a:rPr>
              <a:t>information and support on Victim Impact Statements, Statement on Restitution</a:t>
            </a:r>
            <a:endParaRPr sz="800" dirty="0">
              <a:solidFill>
                <a:srgbClr val="000000"/>
              </a:solidFill>
              <a:latin typeface="Calibri"/>
              <a:ea typeface="Calibri"/>
              <a:cs typeface="Calibri"/>
              <a:sym typeface="Calibri"/>
            </a:endParaRPr>
          </a:p>
          <a:p>
            <a:pPr marL="342900" lvl="0" indent="-342900" algn="l" rtl="0">
              <a:lnSpc>
                <a:spcPct val="90000"/>
              </a:lnSpc>
              <a:spcBef>
                <a:spcPts val="750"/>
              </a:spcBef>
              <a:spcAft>
                <a:spcPts val="0"/>
              </a:spcAft>
              <a:buClr>
                <a:srgbClr val="000000"/>
              </a:buClr>
              <a:buSzPts val="800"/>
              <a:buFont typeface="Noto Sans Symbols"/>
              <a:buChar char="⮚"/>
            </a:pPr>
            <a:r>
              <a:rPr lang="en-CA" sz="800" dirty="0">
                <a:solidFill>
                  <a:srgbClr val="000000"/>
                </a:solidFill>
                <a:latin typeface="Calibri"/>
                <a:ea typeface="Calibri"/>
                <a:cs typeface="Calibri"/>
                <a:sym typeface="Calibri"/>
              </a:rPr>
              <a:t>facilitates access to court orders, such as bail conditions, probation orders, peace bonds</a:t>
            </a:r>
            <a:endParaRPr sz="800" dirty="0">
              <a:solidFill>
                <a:srgbClr val="000000"/>
              </a:solidFill>
              <a:latin typeface="Calibri"/>
              <a:ea typeface="Calibri"/>
              <a:cs typeface="Calibri"/>
              <a:sym typeface="Calibri"/>
            </a:endParaRPr>
          </a:p>
          <a:p>
            <a:pPr marL="342900" lvl="0" indent="-342900" algn="l" rtl="0">
              <a:lnSpc>
                <a:spcPct val="90000"/>
              </a:lnSpc>
              <a:spcBef>
                <a:spcPts val="750"/>
              </a:spcBef>
              <a:spcAft>
                <a:spcPts val="0"/>
              </a:spcAft>
              <a:buClr>
                <a:srgbClr val="000000"/>
              </a:buClr>
              <a:buSzPts val="800"/>
              <a:buFont typeface="Noto Sans Symbols"/>
              <a:buChar char="⮚"/>
            </a:pPr>
            <a:r>
              <a:rPr lang="en-CA" sz="800" dirty="0">
                <a:solidFill>
                  <a:srgbClr val="000000"/>
                </a:solidFill>
                <a:latin typeface="Calibri"/>
                <a:ea typeface="Calibri"/>
                <a:cs typeface="Calibri"/>
                <a:sym typeface="Calibri"/>
              </a:rPr>
              <a:t>debriefing and follow-up support</a:t>
            </a:r>
            <a:endParaRPr sz="800" dirty="0">
              <a:solidFill>
                <a:srgbClr val="000000"/>
              </a:solidFill>
              <a:latin typeface="Calibri"/>
              <a:ea typeface="Calibri"/>
              <a:cs typeface="Calibri"/>
              <a:sym typeface="Calibri"/>
            </a:endParaRPr>
          </a:p>
        </p:txBody>
      </p:sp>
      <p:pic>
        <p:nvPicPr>
          <p:cNvPr id="4" name="Audio Recording Apr 11, 2023 at 2:03:21 PM">
            <a:hlinkClick r:id="" action="ppaction://media"/>
            <a:extLst>
              <a:ext uri="{FF2B5EF4-FFF2-40B4-BE49-F238E27FC236}">
                <a16:creationId xmlns:a16="http://schemas.microsoft.com/office/drawing/2014/main" id="{94AB7CEC-2FCD-22C3-946B-DF739B0605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27445" y="11699"/>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5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3"/>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sp>
        <p:nvSpPr>
          <p:cNvPr id="110" name="Google Shape;110;p3"/>
          <p:cNvSpPr/>
          <p:nvPr/>
        </p:nvSpPr>
        <p:spPr>
          <a:xfrm flipH="1">
            <a:off x="1" y="0"/>
            <a:ext cx="9143999" cy="1181966"/>
          </a:xfrm>
          <a:prstGeom prst="rect">
            <a:avLst/>
          </a:prstGeom>
          <a:gradFill>
            <a:gsLst>
              <a:gs pos="0">
                <a:srgbClr val="000000">
                  <a:alpha val="95686"/>
                </a:srgbClr>
              </a:gs>
              <a:gs pos="100000">
                <a:srgbClr val="366092"/>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sp>
        <p:nvSpPr>
          <p:cNvPr id="111" name="Google Shape;111;p3"/>
          <p:cNvSpPr/>
          <p:nvPr/>
        </p:nvSpPr>
        <p:spPr>
          <a:xfrm rot="10800000" flipH="1">
            <a:off x="6096642" y="0"/>
            <a:ext cx="3047358" cy="1182309"/>
          </a:xfrm>
          <a:prstGeom prst="rect">
            <a:avLst/>
          </a:prstGeom>
          <a:gradFill>
            <a:gsLst>
              <a:gs pos="0">
                <a:srgbClr val="244061">
                  <a:alpha val="67843"/>
                </a:srgbClr>
              </a:gs>
              <a:gs pos="19000">
                <a:srgbClr val="244061">
                  <a:alpha val="67843"/>
                </a:srgbClr>
              </a:gs>
              <a:gs pos="100000">
                <a:srgbClr val="4F81BD">
                  <a:alpha val="78823"/>
                </a:srgbClr>
              </a:gs>
            </a:gsLst>
            <a:lin ang="19199999"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sp>
        <p:nvSpPr>
          <p:cNvPr id="112" name="Google Shape;112;p3"/>
          <p:cNvSpPr/>
          <p:nvPr/>
        </p:nvSpPr>
        <p:spPr>
          <a:xfrm rot="5400000">
            <a:off x="3980833" y="-3980834"/>
            <a:ext cx="1182335" cy="9144002"/>
          </a:xfrm>
          <a:prstGeom prst="rect">
            <a:avLst/>
          </a:prstGeom>
          <a:gradFill>
            <a:gsLst>
              <a:gs pos="0">
                <a:srgbClr val="4F81BD">
                  <a:alpha val="0"/>
                </a:srgbClr>
              </a:gs>
              <a:gs pos="23000">
                <a:srgbClr val="4F81BD">
                  <a:alpha val="0"/>
                </a:srgbClr>
              </a:gs>
              <a:gs pos="99000">
                <a:srgbClr val="000000">
                  <a:alpha val="73725"/>
                </a:srgbClr>
              </a:gs>
              <a:gs pos="100000">
                <a:srgbClr val="000000">
                  <a:alpha val="73725"/>
                </a:srgbClr>
              </a:gs>
            </a:gsLst>
            <a:lin ang="20399999"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sp>
        <p:nvSpPr>
          <p:cNvPr id="113" name="Google Shape;113;p3"/>
          <p:cNvSpPr txBox="1">
            <a:spLocks noGrp="1"/>
          </p:cNvSpPr>
          <p:nvPr>
            <p:ph type="title"/>
          </p:nvPr>
        </p:nvSpPr>
        <p:spPr>
          <a:xfrm>
            <a:off x="1028697" y="261648"/>
            <a:ext cx="7533018" cy="658297"/>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1400"/>
              <a:buFont typeface="Arial"/>
              <a:buNone/>
            </a:pPr>
            <a:r>
              <a:rPr lang="en-CA" sz="3000">
                <a:solidFill>
                  <a:srgbClr val="FFFFFF"/>
                </a:solidFill>
                <a:latin typeface="Arial"/>
                <a:ea typeface="Arial"/>
                <a:cs typeface="Arial"/>
                <a:sym typeface="Arial"/>
              </a:rPr>
              <a:t>3-Important Information</a:t>
            </a:r>
            <a:endParaRPr/>
          </a:p>
        </p:txBody>
      </p:sp>
      <p:grpSp>
        <p:nvGrpSpPr>
          <p:cNvPr id="114" name="Google Shape;114;p3"/>
          <p:cNvGrpSpPr/>
          <p:nvPr/>
        </p:nvGrpSpPr>
        <p:grpSpPr>
          <a:xfrm>
            <a:off x="785589" y="1584384"/>
            <a:ext cx="7776133" cy="3163458"/>
            <a:chOff x="302547" y="0"/>
            <a:chExt cx="7776133" cy="3163458"/>
          </a:xfrm>
        </p:grpSpPr>
        <p:sp>
          <p:nvSpPr>
            <p:cNvPr id="115" name="Google Shape;115;p3"/>
            <p:cNvSpPr/>
            <p:nvPr/>
          </p:nvSpPr>
          <p:spPr>
            <a:xfrm>
              <a:off x="2259066" y="0"/>
              <a:ext cx="1838868" cy="1200865"/>
            </a:xfrm>
            <a:prstGeom prst="rect">
              <a:avLst/>
            </a:prstGeom>
            <a:gradFill>
              <a:gsLst>
                <a:gs pos="0">
                  <a:srgbClr val="BCB0CC"/>
                </a:gs>
                <a:gs pos="50000">
                  <a:srgbClr val="B0A4C3"/>
                </a:gs>
                <a:gs pos="100000">
                  <a:srgbClr val="A595BC"/>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txBox="1"/>
            <p:nvPr/>
          </p:nvSpPr>
          <p:spPr>
            <a:xfrm>
              <a:off x="2259066" y="0"/>
              <a:ext cx="1838868" cy="1200865"/>
            </a:xfrm>
            <a:prstGeom prst="rect">
              <a:avLst/>
            </a:prstGeom>
            <a:noFill/>
            <a:ln>
              <a:noFill/>
            </a:ln>
          </p:spPr>
          <p:txBody>
            <a:bodyPr spcFirstLastPara="1" wrap="square" lIns="34275" tIns="34275" rIns="34275" bIns="34275" anchor="ctr" anchorCtr="0">
              <a:noAutofit/>
            </a:bodyPr>
            <a:lstStyle/>
            <a:p>
              <a:pPr marL="0" marR="0" lvl="0" indent="0" algn="l" rtl="0">
                <a:lnSpc>
                  <a:spcPct val="90000"/>
                </a:lnSpc>
                <a:spcBef>
                  <a:spcPts val="0"/>
                </a:spcBef>
                <a:spcAft>
                  <a:spcPts val="0"/>
                </a:spcAft>
                <a:buClr>
                  <a:schemeClr val="dk1"/>
                </a:buClr>
                <a:buSzPts val="900"/>
                <a:buFont typeface="Calibri"/>
                <a:buNone/>
              </a:pPr>
              <a:r>
                <a:rPr lang="en-CA" sz="900" b="1">
                  <a:solidFill>
                    <a:schemeClr val="dk1"/>
                  </a:solidFill>
                  <a:latin typeface="Calibri"/>
                  <a:ea typeface="Calibri"/>
                  <a:cs typeface="Calibri"/>
                  <a:sym typeface="Calibri"/>
                </a:rPr>
                <a:t>Victim:</a:t>
              </a:r>
              <a:r>
                <a:rPr lang="en-CA" sz="900">
                  <a:solidFill>
                    <a:schemeClr val="dk1"/>
                  </a:solidFill>
                  <a:latin typeface="Calibri"/>
                  <a:ea typeface="Calibri"/>
                  <a:cs typeface="Calibri"/>
                  <a:sym typeface="Calibri"/>
                </a:rPr>
                <a:t>  An individual who, during a criminal act or traumatic event, suffers loss, injury, harm or trauma. Victims may be family members, dependents and/or witnesses. </a:t>
              </a:r>
              <a:endParaRPr/>
            </a:p>
          </p:txBody>
        </p:sp>
        <p:sp>
          <p:nvSpPr>
            <p:cNvPr id="117" name="Google Shape;117;p3"/>
            <p:cNvSpPr/>
            <p:nvPr/>
          </p:nvSpPr>
          <p:spPr>
            <a:xfrm>
              <a:off x="302547" y="3"/>
              <a:ext cx="1838868" cy="1246388"/>
            </a:xfrm>
            <a:prstGeom prst="rect">
              <a:avLst/>
            </a:prstGeom>
            <a:gradFill>
              <a:gsLst>
                <a:gs pos="0">
                  <a:srgbClr val="BCB0CC"/>
                </a:gs>
                <a:gs pos="50000">
                  <a:srgbClr val="B0A4C3"/>
                </a:gs>
                <a:gs pos="100000">
                  <a:srgbClr val="A595BC"/>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txBox="1"/>
            <p:nvPr/>
          </p:nvSpPr>
          <p:spPr>
            <a:xfrm>
              <a:off x="302547" y="3"/>
              <a:ext cx="1838868" cy="124638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Candara"/>
                <a:buNone/>
              </a:pPr>
              <a:endParaRPr sz="1200">
                <a:solidFill>
                  <a:schemeClr val="dk1"/>
                </a:solidFill>
                <a:latin typeface="Calibri"/>
                <a:ea typeface="Calibri"/>
                <a:cs typeface="Calibri"/>
                <a:sym typeface="Calibri"/>
              </a:endParaRPr>
            </a:p>
            <a:p>
              <a:pPr marL="0" marR="0" lvl="0" indent="0" algn="l" rtl="0">
                <a:lnSpc>
                  <a:spcPct val="90000"/>
                </a:lnSpc>
                <a:spcBef>
                  <a:spcPts val="420"/>
                </a:spcBef>
                <a:spcAft>
                  <a:spcPts val="0"/>
                </a:spcAft>
                <a:buClr>
                  <a:schemeClr val="dk1"/>
                </a:buClr>
                <a:buSzPts val="900"/>
                <a:buFont typeface="Calibri"/>
                <a:buNone/>
              </a:pPr>
              <a:r>
                <a:rPr lang="en-CA" sz="900" b="1">
                  <a:solidFill>
                    <a:schemeClr val="dk1"/>
                  </a:solidFill>
                  <a:latin typeface="Calibri"/>
                  <a:ea typeface="Calibri"/>
                  <a:cs typeface="Calibri"/>
                  <a:sym typeface="Calibri"/>
                </a:rPr>
                <a:t>TBAVS Offers: </a:t>
              </a:r>
              <a:r>
                <a:rPr lang="en-CA" sz="900" b="0">
                  <a:solidFill>
                    <a:schemeClr val="dk1"/>
                  </a:solidFill>
                  <a:latin typeface="Calibri"/>
                  <a:ea typeface="Calibri"/>
                  <a:cs typeface="Calibri"/>
                  <a:sym typeface="Calibri"/>
                </a:rPr>
                <a:t> I</a:t>
              </a:r>
              <a:r>
                <a:rPr lang="en-CA" sz="900">
                  <a:solidFill>
                    <a:schemeClr val="dk1"/>
                  </a:solidFill>
                  <a:latin typeface="Calibri"/>
                  <a:ea typeface="Calibri"/>
                  <a:cs typeface="Calibri"/>
                  <a:sym typeface="Calibri"/>
                </a:rPr>
                <a:t>mmediate emotional support, practical assistance, referrals and advocacy to individuals who have been affected by the result of a crime or tragic circumstance, without judgement in order to lessen the impact.  All calls receive trauma responses.</a:t>
              </a:r>
              <a:endParaRPr/>
            </a:p>
            <a:p>
              <a:pPr marL="0" marR="0" lvl="0" indent="0" algn="ctr" rtl="0">
                <a:lnSpc>
                  <a:spcPct val="90000"/>
                </a:lnSpc>
                <a:spcBef>
                  <a:spcPts val="315"/>
                </a:spcBef>
                <a:spcAft>
                  <a:spcPts val="0"/>
                </a:spcAft>
                <a:buClr>
                  <a:schemeClr val="dk1"/>
                </a:buClr>
                <a:buSzPts val="1400"/>
                <a:buFont typeface="Candara"/>
                <a:buNone/>
              </a:pPr>
              <a:endParaRPr sz="1400">
                <a:solidFill>
                  <a:schemeClr val="dk1"/>
                </a:solidFill>
                <a:latin typeface="Calibri"/>
                <a:ea typeface="Calibri"/>
                <a:cs typeface="Calibri"/>
                <a:sym typeface="Calibri"/>
              </a:endParaRPr>
            </a:p>
          </p:txBody>
        </p:sp>
        <p:sp>
          <p:nvSpPr>
            <p:cNvPr id="119" name="Google Shape;119;p3"/>
            <p:cNvSpPr/>
            <p:nvPr/>
          </p:nvSpPr>
          <p:spPr>
            <a:xfrm>
              <a:off x="2259066" y="1487892"/>
              <a:ext cx="1838868" cy="1508129"/>
            </a:xfrm>
            <a:prstGeom prst="rect">
              <a:avLst/>
            </a:prstGeom>
            <a:gradFill>
              <a:gsLst>
                <a:gs pos="0">
                  <a:srgbClr val="BCB0CC"/>
                </a:gs>
                <a:gs pos="50000">
                  <a:srgbClr val="B0A4C3"/>
                </a:gs>
                <a:gs pos="100000">
                  <a:srgbClr val="A595BC"/>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txBox="1"/>
            <p:nvPr/>
          </p:nvSpPr>
          <p:spPr>
            <a:xfrm>
              <a:off x="2259066" y="1487892"/>
              <a:ext cx="1838868" cy="1508129"/>
            </a:xfrm>
            <a:prstGeom prst="rect">
              <a:avLst/>
            </a:prstGeom>
            <a:noFill/>
            <a:ln>
              <a:noFill/>
            </a:ln>
          </p:spPr>
          <p:txBody>
            <a:bodyPr spcFirstLastPara="1" wrap="square" lIns="34275" tIns="34275" rIns="34275" bIns="34275" anchor="ctr" anchorCtr="0">
              <a:noAutofit/>
            </a:bodyPr>
            <a:lstStyle/>
            <a:p>
              <a:pPr marL="0" marR="0" lvl="0" indent="0" algn="l" rtl="0">
                <a:lnSpc>
                  <a:spcPct val="90000"/>
                </a:lnSpc>
                <a:spcBef>
                  <a:spcPts val="0"/>
                </a:spcBef>
                <a:spcAft>
                  <a:spcPts val="0"/>
                </a:spcAft>
                <a:buClr>
                  <a:schemeClr val="dk1"/>
                </a:buClr>
                <a:buSzPts val="900"/>
                <a:buFont typeface="Calibri"/>
                <a:buNone/>
              </a:pPr>
              <a:r>
                <a:rPr lang="en-CA" sz="900" b="1">
                  <a:solidFill>
                    <a:schemeClr val="dk1"/>
                  </a:solidFill>
                  <a:latin typeface="Calibri"/>
                  <a:ea typeface="Calibri"/>
                  <a:cs typeface="Calibri"/>
                  <a:sym typeface="Calibri"/>
                </a:rPr>
                <a:t>The VQRP+ Program:  </a:t>
              </a:r>
              <a:r>
                <a:rPr lang="en-CA" sz="900" b="0">
                  <a:solidFill>
                    <a:schemeClr val="dk1"/>
                  </a:solidFill>
                  <a:latin typeface="Calibri"/>
                  <a:ea typeface="Calibri"/>
                  <a:cs typeface="Calibri"/>
                  <a:sym typeface="Calibri"/>
                </a:rPr>
                <a:t>Ma</a:t>
              </a:r>
              <a:r>
                <a:rPr lang="en-CA" sz="900">
                  <a:solidFill>
                    <a:schemeClr val="dk1"/>
                  </a:solidFill>
                  <a:latin typeface="Calibri"/>
                  <a:ea typeface="Calibri"/>
                  <a:cs typeface="Calibri"/>
                  <a:sym typeface="Calibri"/>
                </a:rPr>
                <a:t>y offer financial funding for VQRP+ approved processes to victims of crime who require immediate assistance if not available via other sources, as VQRP+ is last resort. VQRP+ requires Consent/Application forms for approval and the crime occurred within the timelines.  All supports must be as a direct result of the crime itself. </a:t>
              </a:r>
              <a:endParaRPr/>
            </a:p>
          </p:txBody>
        </p:sp>
        <p:sp>
          <p:nvSpPr>
            <p:cNvPr id="121" name="Google Shape;121;p3"/>
            <p:cNvSpPr/>
            <p:nvPr/>
          </p:nvSpPr>
          <p:spPr>
            <a:xfrm>
              <a:off x="4232117" y="0"/>
              <a:ext cx="1838868" cy="1355076"/>
            </a:xfrm>
            <a:prstGeom prst="rect">
              <a:avLst/>
            </a:prstGeom>
            <a:gradFill>
              <a:gsLst>
                <a:gs pos="0">
                  <a:srgbClr val="BCB0CC"/>
                </a:gs>
                <a:gs pos="50000">
                  <a:srgbClr val="B0A4C3"/>
                </a:gs>
                <a:gs pos="100000">
                  <a:srgbClr val="A595BC"/>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txBox="1"/>
            <p:nvPr/>
          </p:nvSpPr>
          <p:spPr>
            <a:xfrm>
              <a:off x="4232117" y="0"/>
              <a:ext cx="1838868" cy="1355076"/>
            </a:xfrm>
            <a:prstGeom prst="rect">
              <a:avLst/>
            </a:prstGeom>
            <a:noFill/>
            <a:ln>
              <a:noFill/>
            </a:ln>
          </p:spPr>
          <p:txBody>
            <a:bodyPr spcFirstLastPara="1" wrap="square" lIns="34275" tIns="34275" rIns="34275" bIns="34275" anchor="ctr" anchorCtr="0">
              <a:noAutofit/>
            </a:bodyPr>
            <a:lstStyle/>
            <a:p>
              <a:pPr marL="0" marR="0" lvl="0" indent="0" algn="l" rtl="0">
                <a:lnSpc>
                  <a:spcPct val="90000"/>
                </a:lnSpc>
                <a:spcBef>
                  <a:spcPts val="0"/>
                </a:spcBef>
                <a:spcAft>
                  <a:spcPts val="0"/>
                </a:spcAft>
                <a:buClr>
                  <a:schemeClr val="dk1"/>
                </a:buClr>
                <a:buSzPts val="900"/>
                <a:buFont typeface="Calibri"/>
                <a:buNone/>
              </a:pPr>
              <a:r>
                <a:rPr lang="en-CA" sz="900">
                  <a:solidFill>
                    <a:schemeClr val="dk1"/>
                  </a:solidFill>
                  <a:latin typeface="Calibri"/>
                  <a:ea typeface="Calibri"/>
                  <a:cs typeface="Calibri"/>
                  <a:sym typeface="Calibri"/>
                </a:rPr>
                <a:t>Take note that some crimes may have </a:t>
              </a:r>
              <a:r>
                <a:rPr lang="en-CA" sz="900" b="1">
                  <a:solidFill>
                    <a:schemeClr val="dk1"/>
                  </a:solidFill>
                  <a:latin typeface="Calibri"/>
                  <a:ea typeface="Calibri"/>
                  <a:cs typeface="Calibri"/>
                  <a:sym typeface="Calibri"/>
                </a:rPr>
                <a:t>time sensitivity </a:t>
              </a:r>
              <a:r>
                <a:rPr lang="en-CA" sz="900">
                  <a:solidFill>
                    <a:schemeClr val="dk1"/>
                  </a:solidFill>
                  <a:latin typeface="Calibri"/>
                  <a:ea typeface="Calibri"/>
                  <a:cs typeface="Calibri"/>
                  <a:sym typeface="Calibri"/>
                </a:rPr>
                <a:t>reporting requirements.  All crimes served by VQRP+ </a:t>
              </a:r>
              <a:r>
                <a:rPr lang="en-CA" sz="900" b="1">
                  <a:solidFill>
                    <a:schemeClr val="dk1"/>
                  </a:solidFill>
                  <a:latin typeface="Calibri"/>
                  <a:ea typeface="Calibri"/>
                  <a:cs typeface="Calibri"/>
                  <a:sym typeface="Calibri"/>
                </a:rPr>
                <a:t>must have occurred in Ontario</a:t>
              </a:r>
              <a:r>
                <a:rPr lang="en-CA" sz="900">
                  <a:solidFill>
                    <a:schemeClr val="dk1"/>
                  </a:solidFill>
                  <a:latin typeface="Calibri"/>
                  <a:ea typeface="Calibri"/>
                  <a:cs typeface="Calibri"/>
                  <a:sym typeface="Calibri"/>
                </a:rPr>
                <a:t>.  TBAVS is an </a:t>
              </a:r>
              <a:r>
                <a:rPr lang="en-CA" sz="900" b="1">
                  <a:solidFill>
                    <a:schemeClr val="dk1"/>
                  </a:solidFill>
                  <a:latin typeface="Calibri"/>
                  <a:ea typeface="Calibri"/>
                  <a:cs typeface="Calibri"/>
                  <a:sym typeface="Calibri"/>
                </a:rPr>
                <a:t>alternative to Police reporting </a:t>
              </a:r>
              <a:r>
                <a:rPr lang="en-CA" sz="900">
                  <a:solidFill>
                    <a:schemeClr val="dk1"/>
                  </a:solidFill>
                  <a:latin typeface="Calibri"/>
                  <a:ea typeface="Calibri"/>
                  <a:cs typeface="Calibri"/>
                  <a:sym typeface="Calibri"/>
                </a:rPr>
                <a:t>for Human Trafficking and Intimate Partner Violence.</a:t>
              </a:r>
              <a:endParaRPr/>
            </a:p>
          </p:txBody>
        </p:sp>
        <p:sp>
          <p:nvSpPr>
            <p:cNvPr id="123" name="Google Shape;123;p3"/>
            <p:cNvSpPr/>
            <p:nvPr/>
          </p:nvSpPr>
          <p:spPr>
            <a:xfrm>
              <a:off x="302566" y="1465061"/>
              <a:ext cx="1838868" cy="1698397"/>
            </a:xfrm>
            <a:prstGeom prst="rect">
              <a:avLst/>
            </a:prstGeom>
            <a:gradFill>
              <a:gsLst>
                <a:gs pos="0">
                  <a:srgbClr val="BCB0CC"/>
                </a:gs>
                <a:gs pos="50000">
                  <a:srgbClr val="B0A4C3"/>
                </a:gs>
                <a:gs pos="100000">
                  <a:srgbClr val="A595BC"/>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txBox="1"/>
            <p:nvPr/>
          </p:nvSpPr>
          <p:spPr>
            <a:xfrm>
              <a:off x="302566" y="1465061"/>
              <a:ext cx="1838868" cy="1698397"/>
            </a:xfrm>
            <a:prstGeom prst="rect">
              <a:avLst/>
            </a:prstGeom>
            <a:noFill/>
            <a:ln>
              <a:noFill/>
            </a:ln>
          </p:spPr>
          <p:txBody>
            <a:bodyPr spcFirstLastPara="1" wrap="square" lIns="34275" tIns="34275" rIns="34275" bIns="34275" anchor="ctr" anchorCtr="0">
              <a:noAutofit/>
            </a:bodyPr>
            <a:lstStyle/>
            <a:p>
              <a:pPr marL="0" marR="0" lvl="0" indent="0" algn="l" rtl="0">
                <a:lnSpc>
                  <a:spcPct val="90000"/>
                </a:lnSpc>
                <a:spcBef>
                  <a:spcPts val="0"/>
                </a:spcBef>
                <a:spcAft>
                  <a:spcPts val="0"/>
                </a:spcAft>
                <a:buClr>
                  <a:schemeClr val="dk1"/>
                </a:buClr>
                <a:buSzPts val="900"/>
                <a:buFont typeface="Calibri"/>
                <a:buNone/>
              </a:pPr>
              <a:r>
                <a:rPr lang="en-CA" sz="900" b="1" dirty="0">
                  <a:solidFill>
                    <a:schemeClr val="dk1"/>
                  </a:solidFill>
                  <a:latin typeface="Calibri"/>
                  <a:ea typeface="Calibri"/>
                  <a:cs typeface="Calibri"/>
                  <a:sym typeface="Calibri"/>
                </a:rPr>
                <a:t>Response Process:  </a:t>
              </a:r>
              <a:r>
                <a:rPr lang="en-CA" sz="900" dirty="0">
                  <a:solidFill>
                    <a:schemeClr val="dk1"/>
                  </a:solidFill>
                  <a:latin typeface="Calibri"/>
                  <a:ea typeface="Calibri"/>
                  <a:cs typeface="Calibri"/>
                  <a:sym typeface="Calibri"/>
                </a:rPr>
                <a:t>May make a referral via phone </a:t>
              </a:r>
              <a:r>
                <a:rPr lang="en-CA" sz="900" b="1" dirty="0">
                  <a:solidFill>
                    <a:schemeClr val="dk1"/>
                  </a:solidFill>
                  <a:latin typeface="Calibri"/>
                  <a:ea typeface="Calibri"/>
                  <a:cs typeface="Calibri"/>
                  <a:sym typeface="Calibri"/>
                </a:rPr>
                <a:t>807-684-1051</a:t>
              </a:r>
              <a:r>
                <a:rPr lang="en-CA" sz="900" b="0" dirty="0">
                  <a:solidFill>
                    <a:schemeClr val="dk1"/>
                  </a:solidFill>
                  <a:latin typeface="Calibri"/>
                  <a:ea typeface="Calibri"/>
                  <a:cs typeface="Calibri"/>
                  <a:sym typeface="Calibri"/>
                </a:rPr>
                <a:t> or </a:t>
              </a:r>
              <a:r>
                <a:rPr lang="en-CA" sz="900" dirty="0">
                  <a:solidFill>
                    <a:schemeClr val="dk1"/>
                  </a:solidFill>
                  <a:latin typeface="Calibri"/>
                  <a:ea typeface="Calibri"/>
                  <a:cs typeface="Calibri"/>
                  <a:sym typeface="Calibri"/>
                </a:rPr>
                <a:t>email </a:t>
              </a:r>
              <a:r>
                <a:rPr lang="en-CA" sz="9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referral@tbayvictimservices.ca</a:t>
              </a:r>
              <a:r>
                <a:rPr lang="en-CA" sz="900" dirty="0">
                  <a:solidFill>
                    <a:schemeClr val="dk1"/>
                  </a:solidFill>
                  <a:latin typeface="Calibri"/>
                  <a:ea typeface="Calibri"/>
                  <a:cs typeface="Calibri"/>
                  <a:sym typeface="Calibri"/>
                </a:rPr>
                <a:t> by: direct victim, witness, family, guardian, social service provider, and all emergency services.  Calls will be responded to immediately or within 20 minutes if responder is on the line with another caller.  On Scene response may occur when available and safe.</a:t>
              </a:r>
              <a:endParaRPr dirty="0"/>
            </a:p>
          </p:txBody>
        </p:sp>
        <p:sp>
          <p:nvSpPr>
            <p:cNvPr id="125" name="Google Shape;125;p3"/>
            <p:cNvSpPr/>
            <p:nvPr/>
          </p:nvSpPr>
          <p:spPr>
            <a:xfrm>
              <a:off x="6217838" y="1478202"/>
              <a:ext cx="1838868" cy="1672116"/>
            </a:xfrm>
            <a:prstGeom prst="rect">
              <a:avLst/>
            </a:prstGeom>
            <a:gradFill>
              <a:gsLst>
                <a:gs pos="0">
                  <a:srgbClr val="BCB0CC"/>
                </a:gs>
                <a:gs pos="50000">
                  <a:srgbClr val="B0A4C3"/>
                </a:gs>
                <a:gs pos="100000">
                  <a:srgbClr val="A595BC"/>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txBox="1"/>
            <p:nvPr/>
          </p:nvSpPr>
          <p:spPr>
            <a:xfrm>
              <a:off x="6217838" y="1478202"/>
              <a:ext cx="1838868" cy="1672116"/>
            </a:xfrm>
            <a:prstGeom prst="rect">
              <a:avLst/>
            </a:prstGeom>
            <a:noFill/>
            <a:ln>
              <a:noFill/>
            </a:ln>
          </p:spPr>
          <p:txBody>
            <a:bodyPr spcFirstLastPara="1" wrap="square" lIns="34275" tIns="34275" rIns="34275" bIns="34275" anchor="ctr" anchorCtr="0">
              <a:noAutofit/>
            </a:bodyPr>
            <a:lstStyle/>
            <a:p>
              <a:pPr marL="0" marR="0" lvl="0" indent="0" algn="l" rtl="0">
                <a:lnSpc>
                  <a:spcPct val="90000"/>
                </a:lnSpc>
                <a:spcBef>
                  <a:spcPts val="0"/>
                </a:spcBef>
                <a:spcAft>
                  <a:spcPts val="0"/>
                </a:spcAft>
                <a:buClr>
                  <a:schemeClr val="dk1"/>
                </a:buClr>
                <a:buSzPts val="900"/>
                <a:buFont typeface="Calibri"/>
                <a:buNone/>
              </a:pPr>
              <a:r>
                <a:rPr lang="en-CA" sz="900">
                  <a:solidFill>
                    <a:schemeClr val="dk1"/>
                  </a:solidFill>
                  <a:latin typeface="Calibri"/>
                  <a:ea typeface="Calibri"/>
                  <a:cs typeface="Calibri"/>
                  <a:sym typeface="Calibri"/>
                </a:rPr>
                <a:t>If </a:t>
              </a:r>
              <a:r>
                <a:rPr lang="en-CA" sz="900" b="1">
                  <a:solidFill>
                    <a:schemeClr val="dk1"/>
                  </a:solidFill>
                  <a:latin typeface="Calibri"/>
                  <a:ea typeface="Calibri"/>
                  <a:cs typeface="Calibri"/>
                  <a:sym typeface="Calibri"/>
                </a:rPr>
                <a:t>housing property has been damaged</a:t>
              </a:r>
              <a:r>
                <a:rPr lang="en-CA" sz="900">
                  <a:solidFill>
                    <a:schemeClr val="dk1"/>
                  </a:solidFill>
                  <a:latin typeface="Calibri"/>
                  <a:ea typeface="Calibri"/>
                  <a:cs typeface="Calibri"/>
                  <a:sym typeface="Calibri"/>
                </a:rPr>
                <a:t>, personal insurance and/or landlord would be explored first.</a:t>
              </a:r>
              <a:r>
                <a:rPr lang="en-CA" sz="900" b="0">
                  <a:solidFill>
                    <a:schemeClr val="dk1"/>
                  </a:solidFill>
                  <a:latin typeface="Calibri"/>
                  <a:ea typeface="Calibri"/>
                  <a:cs typeface="Calibri"/>
                  <a:sym typeface="Calibri"/>
                </a:rPr>
                <a:t> </a:t>
              </a:r>
              <a:endParaRPr/>
            </a:p>
            <a:p>
              <a:pPr marL="0" marR="0" lvl="0" indent="0" algn="l" rtl="0">
                <a:lnSpc>
                  <a:spcPct val="100000"/>
                </a:lnSpc>
                <a:spcBef>
                  <a:spcPts val="315"/>
                </a:spcBef>
                <a:spcAft>
                  <a:spcPts val="0"/>
                </a:spcAft>
                <a:buClr>
                  <a:schemeClr val="dk1"/>
                </a:buClr>
                <a:buSzPts val="900"/>
                <a:buFont typeface="Calibri"/>
                <a:buNone/>
              </a:pPr>
              <a:r>
                <a:rPr lang="en-CA" sz="900" b="1">
                  <a:solidFill>
                    <a:schemeClr val="dk1"/>
                  </a:solidFill>
                  <a:latin typeface="Calibri"/>
                  <a:ea typeface="Calibri"/>
                  <a:cs typeface="Calibri"/>
                  <a:sym typeface="Calibri"/>
                </a:rPr>
                <a:t>If you identify as Indigenous, please inform us as there are Indigenous related resources/supports.</a:t>
              </a:r>
              <a:endParaRPr/>
            </a:p>
            <a:p>
              <a:pPr marL="0" marR="0" lvl="0" indent="0" algn="l" rtl="0">
                <a:lnSpc>
                  <a:spcPct val="100000"/>
                </a:lnSpc>
                <a:spcBef>
                  <a:spcPts val="0"/>
                </a:spcBef>
                <a:spcAft>
                  <a:spcPts val="0"/>
                </a:spcAft>
                <a:buClr>
                  <a:schemeClr val="dk1"/>
                </a:buClr>
                <a:buSzPts val="900"/>
                <a:buFont typeface="Candara"/>
                <a:buNone/>
              </a:pPr>
              <a:endParaRPr sz="9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900"/>
                <a:buFont typeface="Calibri"/>
                <a:buNone/>
              </a:pPr>
              <a:r>
                <a:rPr lang="en-CA" sz="900">
                  <a:solidFill>
                    <a:schemeClr val="dk1"/>
                  </a:solidFill>
                  <a:latin typeface="Calibri"/>
                  <a:ea typeface="Calibri"/>
                  <a:cs typeface="Calibri"/>
                  <a:sym typeface="Calibri"/>
                </a:rPr>
                <a:t>If you want to know what supports you are eligible for, or you are looking for resources, please call us at </a:t>
              </a:r>
              <a:endParaRPr/>
            </a:p>
            <a:p>
              <a:pPr marL="0" marR="0" lvl="0" indent="0" algn="l" rtl="0">
                <a:lnSpc>
                  <a:spcPct val="100000"/>
                </a:lnSpc>
                <a:spcBef>
                  <a:spcPts val="0"/>
                </a:spcBef>
                <a:spcAft>
                  <a:spcPts val="0"/>
                </a:spcAft>
                <a:buClr>
                  <a:schemeClr val="dk1"/>
                </a:buClr>
                <a:buSzPts val="900"/>
                <a:buFont typeface="Calibri"/>
                <a:buNone/>
              </a:pPr>
              <a:r>
                <a:rPr lang="en-CA" sz="900" b="1">
                  <a:solidFill>
                    <a:schemeClr val="dk1"/>
                  </a:solidFill>
                  <a:latin typeface="Calibri"/>
                  <a:ea typeface="Calibri"/>
                  <a:cs typeface="Calibri"/>
                  <a:sym typeface="Calibri"/>
                </a:rPr>
                <a:t>807-684-1051.</a:t>
              </a:r>
              <a:endParaRPr/>
            </a:p>
            <a:p>
              <a:pPr marL="0" marR="0" lvl="0" indent="0" algn="l" rtl="0">
                <a:lnSpc>
                  <a:spcPct val="90000"/>
                </a:lnSpc>
                <a:spcBef>
                  <a:spcPts val="0"/>
                </a:spcBef>
                <a:spcAft>
                  <a:spcPts val="0"/>
                </a:spcAft>
                <a:buClr>
                  <a:schemeClr val="dk1"/>
                </a:buClr>
                <a:buSzPts val="900"/>
                <a:buFont typeface="Candara"/>
                <a:buNone/>
              </a:pPr>
              <a:endParaRPr sz="900" b="1">
                <a:solidFill>
                  <a:schemeClr val="dk1"/>
                </a:solidFill>
                <a:latin typeface="Calibri"/>
                <a:ea typeface="Calibri"/>
                <a:cs typeface="Calibri"/>
                <a:sym typeface="Calibri"/>
              </a:endParaRPr>
            </a:p>
          </p:txBody>
        </p:sp>
        <p:sp>
          <p:nvSpPr>
            <p:cNvPr id="127" name="Google Shape;127;p3"/>
            <p:cNvSpPr/>
            <p:nvPr/>
          </p:nvSpPr>
          <p:spPr>
            <a:xfrm>
              <a:off x="4248023" y="1482036"/>
              <a:ext cx="1838868" cy="1427234"/>
            </a:xfrm>
            <a:prstGeom prst="rect">
              <a:avLst/>
            </a:prstGeom>
            <a:gradFill>
              <a:gsLst>
                <a:gs pos="0">
                  <a:srgbClr val="BCB0CC"/>
                </a:gs>
                <a:gs pos="50000">
                  <a:srgbClr val="B0A4C3"/>
                </a:gs>
                <a:gs pos="100000">
                  <a:srgbClr val="A595BC"/>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txBox="1"/>
            <p:nvPr/>
          </p:nvSpPr>
          <p:spPr>
            <a:xfrm>
              <a:off x="4248023" y="1482036"/>
              <a:ext cx="1838868" cy="1427234"/>
            </a:xfrm>
            <a:prstGeom prst="rect">
              <a:avLst/>
            </a:prstGeom>
            <a:noFill/>
            <a:ln>
              <a:noFill/>
            </a:ln>
          </p:spPr>
          <p:txBody>
            <a:bodyPr spcFirstLastPara="1" wrap="square" lIns="34275" tIns="34275" rIns="34275" bIns="34275" anchor="ctr" anchorCtr="0">
              <a:noAutofit/>
            </a:bodyPr>
            <a:lstStyle/>
            <a:p>
              <a:pPr marL="0" marR="0" lvl="0" indent="0" algn="l" rtl="0">
                <a:lnSpc>
                  <a:spcPct val="90000"/>
                </a:lnSpc>
                <a:spcBef>
                  <a:spcPts val="0"/>
                </a:spcBef>
                <a:spcAft>
                  <a:spcPts val="0"/>
                </a:spcAft>
                <a:buClr>
                  <a:schemeClr val="dk1"/>
                </a:buClr>
                <a:buSzPts val="900"/>
                <a:buFont typeface="Calibri"/>
                <a:buNone/>
              </a:pPr>
              <a:r>
                <a:rPr lang="en-CA" sz="900" b="1">
                  <a:solidFill>
                    <a:schemeClr val="dk1"/>
                  </a:solidFill>
                  <a:latin typeface="Calibri"/>
                  <a:ea typeface="Calibri"/>
                  <a:cs typeface="Calibri"/>
                  <a:sym typeface="Calibri"/>
                </a:rPr>
                <a:t>VQRP+ Process:</a:t>
              </a:r>
              <a:r>
                <a:rPr lang="en-CA" sz="900">
                  <a:solidFill>
                    <a:schemeClr val="dk1"/>
                  </a:solidFill>
                  <a:latin typeface="Calibri"/>
                  <a:ea typeface="Calibri"/>
                  <a:cs typeface="Calibri"/>
                  <a:sym typeface="Calibri"/>
                </a:rPr>
                <a:t>  Once an Application and Consent form are completed and received, an application is </a:t>
              </a:r>
              <a:r>
                <a:rPr lang="en-CA" sz="900" b="1">
                  <a:solidFill>
                    <a:schemeClr val="dk1"/>
                  </a:solidFill>
                  <a:latin typeface="Calibri"/>
                  <a:ea typeface="Calibri"/>
                  <a:cs typeface="Calibri"/>
                  <a:sym typeface="Calibri"/>
                </a:rPr>
                <a:t>submitted to VQRP+ Ontario</a:t>
              </a:r>
              <a:r>
                <a:rPr lang="en-CA" sz="900">
                  <a:solidFill>
                    <a:schemeClr val="dk1"/>
                  </a:solidFill>
                  <a:latin typeface="Calibri"/>
                  <a:ea typeface="Calibri"/>
                  <a:cs typeface="Calibri"/>
                  <a:sym typeface="Calibri"/>
                </a:rPr>
                <a:t>.  VQRP+ approval can take up to </a:t>
              </a:r>
              <a:r>
                <a:rPr lang="en-CA" sz="900" b="1">
                  <a:solidFill>
                    <a:schemeClr val="dk1"/>
                  </a:solidFill>
                  <a:latin typeface="Calibri"/>
                  <a:ea typeface="Calibri"/>
                  <a:cs typeface="Calibri"/>
                  <a:sym typeface="Calibri"/>
                </a:rPr>
                <a:t>3-5 business days</a:t>
              </a:r>
              <a:r>
                <a:rPr lang="en-CA" sz="900">
                  <a:solidFill>
                    <a:schemeClr val="dk1"/>
                  </a:solidFill>
                  <a:latin typeface="Calibri"/>
                  <a:ea typeface="Calibri"/>
                  <a:cs typeface="Calibri"/>
                  <a:sym typeface="Calibri"/>
                </a:rPr>
                <a:t>. However, dependent upon request, can be a very quick turnaround.  </a:t>
              </a:r>
              <a:r>
                <a:rPr lang="en-CA" sz="900" b="1">
                  <a:solidFill>
                    <a:schemeClr val="dk1"/>
                  </a:solidFill>
                  <a:latin typeface="Calibri"/>
                  <a:ea typeface="Calibri"/>
                  <a:cs typeface="Calibri"/>
                  <a:sym typeface="Calibri"/>
                </a:rPr>
                <a:t>TBAVS does not make the final approval.  </a:t>
              </a:r>
              <a:r>
                <a:rPr lang="en-CA" sz="900">
                  <a:solidFill>
                    <a:schemeClr val="dk1"/>
                  </a:solidFill>
                  <a:latin typeface="Calibri"/>
                  <a:ea typeface="Calibri"/>
                  <a:cs typeface="Calibri"/>
                  <a:sym typeface="Calibri"/>
                </a:rPr>
                <a:t>VQRP+ Ontario makes the payments to VQRP+ approved services, not TBAVS.</a:t>
              </a:r>
              <a:endParaRPr/>
            </a:p>
          </p:txBody>
        </p:sp>
        <p:sp>
          <p:nvSpPr>
            <p:cNvPr id="129" name="Google Shape;129;p3"/>
            <p:cNvSpPr/>
            <p:nvPr/>
          </p:nvSpPr>
          <p:spPr>
            <a:xfrm>
              <a:off x="6239812" y="5"/>
              <a:ext cx="1838868" cy="1310469"/>
            </a:xfrm>
            <a:prstGeom prst="rect">
              <a:avLst/>
            </a:prstGeom>
            <a:gradFill>
              <a:gsLst>
                <a:gs pos="0">
                  <a:srgbClr val="BCB0CC"/>
                </a:gs>
                <a:gs pos="50000">
                  <a:srgbClr val="B0A4C3"/>
                </a:gs>
                <a:gs pos="100000">
                  <a:srgbClr val="A595BC"/>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txBox="1"/>
            <p:nvPr/>
          </p:nvSpPr>
          <p:spPr>
            <a:xfrm>
              <a:off x="6239812" y="5"/>
              <a:ext cx="1838868" cy="1310469"/>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900"/>
                <a:buFont typeface="Candara"/>
                <a:buNone/>
              </a:pPr>
              <a:endParaRPr sz="900" b="1">
                <a:solidFill>
                  <a:schemeClr val="dk1"/>
                </a:solidFill>
                <a:latin typeface="Calibri"/>
                <a:ea typeface="Calibri"/>
                <a:cs typeface="Calibri"/>
                <a:sym typeface="Calibri"/>
              </a:endParaRPr>
            </a:p>
            <a:p>
              <a:pPr marL="0" marR="0" lvl="0" indent="0" algn="l" rtl="0">
                <a:lnSpc>
                  <a:spcPct val="90000"/>
                </a:lnSpc>
                <a:spcBef>
                  <a:spcPts val="315"/>
                </a:spcBef>
                <a:spcAft>
                  <a:spcPts val="0"/>
                </a:spcAft>
                <a:buClr>
                  <a:schemeClr val="dk1"/>
                </a:buClr>
                <a:buSzPts val="900"/>
                <a:buFont typeface="Calibri"/>
                <a:buNone/>
              </a:pPr>
              <a:r>
                <a:rPr lang="en-CA" sz="900" b="1">
                  <a:solidFill>
                    <a:schemeClr val="dk1"/>
                  </a:solidFill>
                  <a:latin typeface="Calibri"/>
                  <a:ea typeface="Calibri"/>
                  <a:cs typeface="Calibri"/>
                  <a:sym typeface="Calibri"/>
                </a:rPr>
                <a:t>Established in 2003</a:t>
              </a:r>
              <a:r>
                <a:rPr lang="en-CA" sz="900">
                  <a:solidFill>
                    <a:schemeClr val="dk1"/>
                  </a:solidFill>
                  <a:latin typeface="Calibri"/>
                  <a:ea typeface="Calibri"/>
                  <a:cs typeface="Calibri"/>
                  <a:sym typeface="Calibri"/>
                </a:rPr>
                <a:t>, in Thunder Bay and Area, we are governed by a Volunteer Board of Directors and in Agreements with Emergency Services.  Service Delivery is through the Executive Director, Crisis Response Workers, and our amazing Crisis Response Volunteers who are professionally trained.</a:t>
              </a:r>
              <a:endParaRPr sz="900">
                <a:solidFill>
                  <a:schemeClr val="dk1"/>
                </a:solidFill>
                <a:latin typeface="Calibri"/>
                <a:ea typeface="Calibri"/>
                <a:cs typeface="Calibri"/>
                <a:sym typeface="Calibri"/>
              </a:endParaRPr>
            </a:p>
          </p:txBody>
        </p:sp>
      </p:grpSp>
      <p:sp>
        <p:nvSpPr>
          <p:cNvPr id="131" name="Google Shape;131;p3"/>
          <p:cNvSpPr/>
          <p:nvPr/>
        </p:nvSpPr>
        <p:spPr>
          <a:xfrm>
            <a:off x="669490" y="1244860"/>
            <a:ext cx="782297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CA" sz="1200" dirty="0">
                <a:solidFill>
                  <a:schemeClr val="accent2"/>
                </a:solidFill>
                <a:latin typeface="Candara"/>
                <a:ea typeface="Candara"/>
                <a:cs typeface="Candara"/>
                <a:sym typeface="Candara"/>
              </a:rPr>
              <a:t>**Not all crimes are eligible for VQRP+ funding.  It is important to reach out to 807-684-1051 to review your situation. </a:t>
            </a:r>
            <a:endParaRPr dirty="0"/>
          </a:p>
        </p:txBody>
      </p:sp>
      <p:pic>
        <p:nvPicPr>
          <p:cNvPr id="2" name="Audio Recording Apr 12, 2023 at 10:00:42 AM">
            <a:hlinkClick r:id="" action="ppaction://media"/>
            <a:extLst>
              <a:ext uri="{FF2B5EF4-FFF2-40B4-BE49-F238E27FC236}">
                <a16:creationId xmlns:a16="http://schemas.microsoft.com/office/drawing/2014/main" id="{9E08B3D7-2983-7C8B-CCCD-3A53FFED4E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2165350"/>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6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4"/>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cxnSp>
        <p:nvCxnSpPr>
          <p:cNvPr id="137" name="Google Shape;137;p4"/>
          <p:cNvCxnSpPr/>
          <p:nvPr/>
        </p:nvCxnSpPr>
        <p:spPr>
          <a:xfrm>
            <a:off x="6658" y="604852"/>
            <a:ext cx="5927792" cy="0"/>
          </a:xfrm>
          <a:prstGeom prst="straightConnector1">
            <a:avLst/>
          </a:prstGeom>
          <a:noFill/>
          <a:ln w="25400" cap="sq" cmpd="sng">
            <a:solidFill>
              <a:schemeClr val="accent1"/>
            </a:solidFill>
            <a:prstDash val="solid"/>
            <a:bevel/>
            <a:headEnd type="none" w="sm" len="sm"/>
            <a:tailEnd type="none" w="sm" len="sm"/>
          </a:ln>
        </p:spPr>
      </p:cxnSp>
      <p:grpSp>
        <p:nvGrpSpPr>
          <p:cNvPr id="138" name="Google Shape;138;p4"/>
          <p:cNvGrpSpPr/>
          <p:nvPr/>
        </p:nvGrpSpPr>
        <p:grpSpPr>
          <a:xfrm>
            <a:off x="8541168" y="1744061"/>
            <a:ext cx="349093" cy="654113"/>
            <a:chOff x="11388224" y="2325422"/>
            <a:chExt cx="465458" cy="872153"/>
          </a:xfrm>
        </p:grpSpPr>
        <p:sp>
          <p:nvSpPr>
            <p:cNvPr id="139" name="Google Shape;139;p4"/>
            <p:cNvSpPr/>
            <p:nvPr/>
          </p:nvSpPr>
          <p:spPr>
            <a:xfrm>
              <a:off x="11403764" y="2325422"/>
              <a:ext cx="139039" cy="13903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40" name="Google Shape;140;p4"/>
            <p:cNvSpPr/>
            <p:nvPr/>
          </p:nvSpPr>
          <p:spPr>
            <a:xfrm>
              <a:off x="11762544" y="2554717"/>
              <a:ext cx="91138" cy="91138"/>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41" name="Google Shape;141;p4"/>
            <p:cNvSpPr/>
            <p:nvPr/>
          </p:nvSpPr>
          <p:spPr>
            <a:xfrm>
              <a:off x="11388224" y="3069861"/>
              <a:ext cx="127714" cy="127714"/>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grpSp>
      <p:sp>
        <p:nvSpPr>
          <p:cNvPr id="142" name="Google Shape;142;p4"/>
          <p:cNvSpPr txBox="1"/>
          <p:nvPr/>
        </p:nvSpPr>
        <p:spPr>
          <a:xfrm>
            <a:off x="449084" y="143187"/>
            <a:ext cx="823753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400" b="1">
                <a:solidFill>
                  <a:srgbClr val="7030A0"/>
                </a:solidFill>
                <a:latin typeface="Calibri"/>
                <a:ea typeface="Calibri"/>
                <a:cs typeface="Calibri"/>
                <a:sym typeface="Calibri"/>
              </a:rPr>
              <a:t>4-Homicide</a:t>
            </a:r>
            <a:endParaRPr sz="2400" b="1">
              <a:solidFill>
                <a:srgbClr val="7030A0"/>
              </a:solidFill>
              <a:latin typeface="Calibri"/>
              <a:ea typeface="Calibri"/>
              <a:cs typeface="Calibri"/>
              <a:sym typeface="Calibri"/>
            </a:endParaRPr>
          </a:p>
        </p:txBody>
      </p:sp>
      <p:sp>
        <p:nvSpPr>
          <p:cNvPr id="143" name="Google Shape;143;p4"/>
          <p:cNvSpPr txBox="1">
            <a:spLocks noGrp="1"/>
          </p:cNvSpPr>
          <p:nvPr>
            <p:ph type="body" idx="1"/>
          </p:nvPr>
        </p:nvSpPr>
        <p:spPr>
          <a:xfrm>
            <a:off x="426163" y="796145"/>
            <a:ext cx="4118766" cy="3843007"/>
          </a:xfrm>
          <a:prstGeom prst="rect">
            <a:avLst/>
          </a:prstGeom>
          <a:noFill/>
          <a:ln>
            <a:noFill/>
          </a:ln>
        </p:spPr>
        <p:txBody>
          <a:bodyPr spcFirstLastPara="1" wrap="square" lIns="91425" tIns="45700" rIns="91425" bIns="45700" anchor="t" anchorCtr="0">
            <a:normAutofit/>
          </a:bodyPr>
          <a:lstStyle/>
          <a:p>
            <a:pPr marL="0" lvl="0" indent="0" algn="l" rtl="0">
              <a:lnSpc>
                <a:spcPct val="95000"/>
              </a:lnSpc>
              <a:spcBef>
                <a:spcPts val="0"/>
              </a:spcBef>
              <a:spcAft>
                <a:spcPts val="0"/>
              </a:spcAft>
              <a:buClr>
                <a:schemeClr val="dk1"/>
              </a:buClr>
              <a:buSzPts val="605"/>
              <a:buNone/>
            </a:pPr>
            <a:r>
              <a:rPr lang="en-CA" sz="1200" b="1">
                <a:latin typeface="Calibri"/>
                <a:ea typeface="Calibri"/>
                <a:cs typeface="Calibri"/>
                <a:sym typeface="Calibri"/>
              </a:rPr>
              <a:t>Attempting to commit “Homicide” is trying to cause the death of another individual by any means. This could be combined with “Serious Assault”.</a:t>
            </a:r>
            <a:endParaRPr/>
          </a:p>
          <a:p>
            <a:pPr marL="0" lvl="0" indent="0" algn="l" rtl="0">
              <a:lnSpc>
                <a:spcPct val="95000"/>
              </a:lnSpc>
              <a:spcBef>
                <a:spcPts val="0"/>
              </a:spcBef>
              <a:spcAft>
                <a:spcPts val="0"/>
              </a:spcAft>
              <a:buClr>
                <a:schemeClr val="dk1"/>
              </a:buClr>
              <a:buSzPts val="605"/>
              <a:buFont typeface="Arial"/>
              <a:buNone/>
            </a:pPr>
            <a:endParaRPr sz="1200">
              <a:latin typeface="Calibri"/>
              <a:ea typeface="Calibri"/>
              <a:cs typeface="Calibri"/>
              <a:sym typeface="Calibri"/>
            </a:endParaRPr>
          </a:p>
          <a:p>
            <a:pPr marL="0" lvl="0" indent="0" algn="l" rtl="0">
              <a:lnSpc>
                <a:spcPct val="95000"/>
              </a:lnSpc>
              <a:spcBef>
                <a:spcPts val="0"/>
              </a:spcBef>
              <a:spcAft>
                <a:spcPts val="0"/>
              </a:spcAft>
              <a:buClr>
                <a:schemeClr val="dk1"/>
              </a:buClr>
              <a:buSzPts val="605"/>
              <a:buFont typeface="Arial"/>
              <a:buNone/>
            </a:pPr>
            <a:r>
              <a:rPr lang="en-CA" sz="1200" b="1">
                <a:solidFill>
                  <a:srgbClr val="7030A0"/>
                </a:solidFill>
                <a:latin typeface="Calibri"/>
                <a:ea typeface="Calibri"/>
                <a:cs typeface="Calibri"/>
                <a:sym typeface="Calibri"/>
              </a:rPr>
              <a:t>Timeline to report: </a:t>
            </a:r>
            <a:r>
              <a:rPr lang="en-CA" sz="1200">
                <a:latin typeface="Calibri"/>
                <a:ea typeface="Calibri"/>
                <a:cs typeface="Calibri"/>
                <a:sym typeface="Calibri"/>
              </a:rPr>
              <a:t>45 days from the incident</a:t>
            </a:r>
            <a:endParaRPr/>
          </a:p>
          <a:p>
            <a:pPr marL="0" lvl="0" indent="0" algn="l" rtl="0">
              <a:lnSpc>
                <a:spcPct val="95000"/>
              </a:lnSpc>
              <a:spcBef>
                <a:spcPts val="0"/>
              </a:spcBef>
              <a:spcAft>
                <a:spcPts val="0"/>
              </a:spcAft>
              <a:buClr>
                <a:schemeClr val="dk1"/>
              </a:buClr>
              <a:buSzPts val="605"/>
              <a:buFont typeface="Arial"/>
              <a:buNone/>
            </a:pPr>
            <a:endParaRPr sz="800">
              <a:solidFill>
                <a:schemeClr val="dk1"/>
              </a:solidFill>
              <a:latin typeface="Calibri"/>
              <a:ea typeface="Calibri"/>
              <a:cs typeface="Calibri"/>
              <a:sym typeface="Calibri"/>
            </a:endParaRPr>
          </a:p>
          <a:p>
            <a:pPr marL="0" lvl="0" indent="0" algn="l" rtl="0">
              <a:lnSpc>
                <a:spcPct val="150000"/>
              </a:lnSpc>
              <a:spcBef>
                <a:spcPts val="0"/>
              </a:spcBef>
              <a:spcAft>
                <a:spcPts val="0"/>
              </a:spcAft>
              <a:buClr>
                <a:schemeClr val="dk1"/>
              </a:buClr>
              <a:buSzPts val="605"/>
              <a:buFont typeface="Arial"/>
              <a:buNone/>
            </a:pPr>
            <a:r>
              <a:rPr lang="en-CA" sz="1200" b="1">
                <a:solidFill>
                  <a:srgbClr val="7030A0"/>
                </a:solidFill>
                <a:latin typeface="Calibri"/>
                <a:ea typeface="Calibri"/>
                <a:cs typeface="Calibri"/>
                <a:sym typeface="Calibri"/>
              </a:rPr>
              <a:t>Required: </a:t>
            </a:r>
            <a:endParaRPr sz="1200">
              <a:solidFill>
                <a:schemeClr val="dk1"/>
              </a:solidFill>
              <a:latin typeface="Calibri"/>
              <a:ea typeface="Calibri"/>
              <a:cs typeface="Calibri"/>
              <a:sym typeface="Calibri"/>
            </a:endParaRPr>
          </a:p>
          <a:p>
            <a:pPr marL="180340" lvl="0" indent="-171450" algn="l" rtl="0">
              <a:lnSpc>
                <a:spcPct val="150000"/>
              </a:lnSpc>
              <a:spcBef>
                <a:spcPts val="0"/>
              </a:spcBef>
              <a:spcAft>
                <a:spcPts val="0"/>
              </a:spcAft>
              <a:buClr>
                <a:schemeClr val="dk1"/>
              </a:buClr>
              <a:buSzPts val="1080"/>
              <a:buChar char="•"/>
            </a:pPr>
            <a:r>
              <a:rPr lang="en-CA" sz="1200">
                <a:latin typeface="Calibri"/>
                <a:ea typeface="Calibri"/>
                <a:cs typeface="Calibri"/>
                <a:sym typeface="Calibri"/>
              </a:rPr>
              <a:t>Police incident and badge number</a:t>
            </a:r>
            <a:endParaRPr sz="1200">
              <a:solidFill>
                <a:schemeClr val="dk1"/>
              </a:solidFill>
              <a:latin typeface="Calibri"/>
              <a:ea typeface="Calibri"/>
              <a:cs typeface="Calibri"/>
              <a:sym typeface="Calibri"/>
            </a:endParaRPr>
          </a:p>
          <a:p>
            <a:pPr marL="180340" lvl="0" indent="-171450" algn="l" rtl="0">
              <a:lnSpc>
                <a:spcPct val="150000"/>
              </a:lnSpc>
              <a:spcBef>
                <a:spcPts val="0"/>
              </a:spcBef>
              <a:spcAft>
                <a:spcPts val="0"/>
              </a:spcAft>
              <a:buClr>
                <a:schemeClr val="dk1"/>
              </a:buClr>
              <a:buSzPts val="1080"/>
              <a:buChar char="•"/>
            </a:pPr>
            <a:r>
              <a:rPr lang="en-CA" sz="1200">
                <a:latin typeface="Calibri"/>
                <a:ea typeface="Calibri"/>
                <a:cs typeface="Calibri"/>
                <a:sym typeface="Calibri"/>
              </a:rPr>
              <a:t>VQRP+ Application and Consent form to be reviewed and signed </a:t>
            </a:r>
            <a:endParaRPr/>
          </a:p>
          <a:p>
            <a:pPr marL="0" lvl="0" indent="0" algn="l" rtl="0">
              <a:lnSpc>
                <a:spcPct val="95000"/>
              </a:lnSpc>
              <a:spcBef>
                <a:spcPts val="0"/>
              </a:spcBef>
              <a:spcAft>
                <a:spcPts val="0"/>
              </a:spcAft>
              <a:buClr>
                <a:schemeClr val="dk1"/>
              </a:buClr>
              <a:buSzPts val="605"/>
              <a:buNone/>
            </a:pPr>
            <a:endParaRPr sz="1200" b="1">
              <a:latin typeface="Calibri"/>
              <a:ea typeface="Calibri"/>
              <a:cs typeface="Calibri"/>
              <a:sym typeface="Calibri"/>
            </a:endParaRPr>
          </a:p>
          <a:p>
            <a:pPr marL="0" lvl="0" indent="0" algn="l" rtl="0">
              <a:lnSpc>
                <a:spcPct val="95000"/>
              </a:lnSpc>
              <a:spcBef>
                <a:spcPts val="0"/>
              </a:spcBef>
              <a:spcAft>
                <a:spcPts val="0"/>
              </a:spcAft>
              <a:buClr>
                <a:schemeClr val="dk1"/>
              </a:buClr>
              <a:buSzPts val="605"/>
              <a:buNone/>
            </a:pPr>
            <a:r>
              <a:rPr lang="en-CA" sz="1200" b="1">
                <a:solidFill>
                  <a:srgbClr val="7030A0"/>
                </a:solidFill>
                <a:latin typeface="Calibri"/>
                <a:ea typeface="Calibri"/>
                <a:cs typeface="Calibri"/>
                <a:sym typeface="Calibri"/>
              </a:rPr>
              <a:t>May be eligible for: </a:t>
            </a:r>
            <a:endParaRPr sz="1200">
              <a:solidFill>
                <a:srgbClr val="7030A0"/>
              </a:solidFill>
              <a:latin typeface="Calibri"/>
              <a:ea typeface="Calibri"/>
              <a:cs typeface="Calibri"/>
              <a:sym typeface="Calibri"/>
            </a:endParaRPr>
          </a:p>
          <a:p>
            <a:pPr marL="294640" lvl="0" indent="-285750" algn="l" rtl="0">
              <a:lnSpc>
                <a:spcPct val="150000"/>
              </a:lnSpc>
              <a:spcBef>
                <a:spcPts val="0"/>
              </a:spcBef>
              <a:spcAft>
                <a:spcPts val="0"/>
              </a:spcAft>
              <a:buClr>
                <a:schemeClr val="dk1"/>
              </a:buClr>
              <a:buSzPts val="960"/>
              <a:buChar char="•"/>
            </a:pPr>
            <a:r>
              <a:rPr lang="en-CA" sz="1200">
                <a:latin typeface="Calibri"/>
                <a:ea typeface="Calibri"/>
                <a:cs typeface="Calibri"/>
                <a:sym typeface="Calibri"/>
              </a:rPr>
              <a:t>Community referrals and support</a:t>
            </a:r>
            <a:endParaRPr sz="1100">
              <a:latin typeface="Calibri"/>
              <a:ea typeface="Calibri"/>
              <a:cs typeface="Calibri"/>
              <a:sym typeface="Calibri"/>
            </a:endParaRPr>
          </a:p>
          <a:p>
            <a:pPr marL="294640" lvl="0" indent="-285750" algn="l" rtl="0">
              <a:lnSpc>
                <a:spcPct val="150000"/>
              </a:lnSpc>
              <a:spcBef>
                <a:spcPts val="0"/>
              </a:spcBef>
              <a:spcAft>
                <a:spcPts val="0"/>
              </a:spcAft>
              <a:buClr>
                <a:schemeClr val="dk1"/>
              </a:buClr>
              <a:buSzPts val="960"/>
              <a:buChar char="•"/>
            </a:pPr>
            <a:r>
              <a:rPr lang="en-CA" sz="1200">
                <a:latin typeface="Calibri"/>
                <a:ea typeface="Calibri"/>
                <a:cs typeface="Calibri"/>
                <a:sym typeface="Calibri"/>
              </a:rPr>
              <a:t>Due to complexity, please call to review eligibility for VQRP+ funding support</a:t>
            </a:r>
            <a:endParaRPr sz="1200">
              <a:solidFill>
                <a:schemeClr val="dk1"/>
              </a:solidFill>
              <a:latin typeface="Calibri"/>
              <a:ea typeface="Calibri"/>
              <a:cs typeface="Calibri"/>
              <a:sym typeface="Calibri"/>
            </a:endParaRPr>
          </a:p>
        </p:txBody>
      </p:sp>
      <p:cxnSp>
        <p:nvCxnSpPr>
          <p:cNvPr id="144" name="Google Shape;144;p4"/>
          <p:cNvCxnSpPr/>
          <p:nvPr/>
        </p:nvCxnSpPr>
        <p:spPr>
          <a:xfrm>
            <a:off x="4553540" y="945558"/>
            <a:ext cx="0" cy="4125775"/>
          </a:xfrm>
          <a:prstGeom prst="straightConnector1">
            <a:avLst/>
          </a:prstGeom>
          <a:noFill/>
          <a:ln w="9525" cap="flat" cmpd="sng">
            <a:solidFill>
              <a:schemeClr val="accent1"/>
            </a:solidFill>
            <a:prstDash val="solid"/>
            <a:miter lim="800000"/>
            <a:headEnd type="none" w="sm" len="sm"/>
            <a:tailEnd type="none" w="sm" len="sm"/>
          </a:ln>
        </p:spPr>
      </p:cxnSp>
      <p:sp>
        <p:nvSpPr>
          <p:cNvPr id="145" name="Google Shape;145;p4"/>
          <p:cNvSpPr txBox="1"/>
          <p:nvPr/>
        </p:nvSpPr>
        <p:spPr>
          <a:xfrm>
            <a:off x="4008075" y="250475"/>
            <a:ext cx="1489460" cy="200055"/>
          </a:xfrm>
          <a:prstGeom prst="rect">
            <a:avLst/>
          </a:prstGeom>
          <a:solidFill>
            <a:schemeClr val="accent4"/>
          </a:solidFill>
          <a:ln w="12700" cap="flat" cmpd="sng">
            <a:solidFill>
              <a:srgbClr val="5D487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CA" sz="700">
                <a:solidFill>
                  <a:schemeClr val="lt1"/>
                </a:solidFill>
                <a:latin typeface="Calibri"/>
                <a:ea typeface="Calibri"/>
                <a:cs typeface="Calibri"/>
                <a:sym typeface="Calibri"/>
              </a:rPr>
              <a:t>Refer to #3 Important Information</a:t>
            </a:r>
            <a:endParaRPr/>
          </a:p>
        </p:txBody>
      </p:sp>
      <p:sp>
        <p:nvSpPr>
          <p:cNvPr id="146" name="Google Shape;146;p4"/>
          <p:cNvSpPr/>
          <p:nvPr/>
        </p:nvSpPr>
        <p:spPr>
          <a:xfrm>
            <a:off x="8414299" y="1687375"/>
            <a:ext cx="602832" cy="827689"/>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sp>
        <p:nvSpPr>
          <p:cNvPr id="147" name="Google Shape;147;p4"/>
          <p:cNvSpPr txBox="1"/>
          <p:nvPr/>
        </p:nvSpPr>
        <p:spPr>
          <a:xfrm>
            <a:off x="4671799" y="787876"/>
            <a:ext cx="4218462" cy="4540602"/>
          </a:xfrm>
          <a:prstGeom prst="rect">
            <a:avLst/>
          </a:prstGeom>
          <a:noFill/>
          <a:ln>
            <a:noFill/>
          </a:ln>
        </p:spPr>
        <p:txBody>
          <a:bodyPr spcFirstLastPara="1" wrap="square" lIns="91425" tIns="45700" rIns="91425" bIns="45700" anchor="t" anchorCtr="0">
            <a:spAutoFit/>
          </a:bodyPr>
          <a:lstStyle/>
          <a:p>
            <a:pPr marL="0" marR="0" lvl="0" indent="0" algn="l" rtl="0">
              <a:lnSpc>
                <a:spcPct val="95000"/>
              </a:lnSpc>
              <a:spcBef>
                <a:spcPts val="0"/>
              </a:spcBef>
              <a:spcAft>
                <a:spcPts val="0"/>
              </a:spcAft>
              <a:buClr>
                <a:schemeClr val="dk1"/>
              </a:buClr>
              <a:buSzPts val="605"/>
              <a:buFont typeface="Calibri"/>
              <a:buNone/>
            </a:pPr>
            <a:r>
              <a:rPr lang="en-CA" sz="1200" b="1">
                <a:solidFill>
                  <a:schemeClr val="dk1"/>
                </a:solidFill>
                <a:latin typeface="Calibri"/>
                <a:ea typeface="Calibri"/>
                <a:cs typeface="Calibri"/>
                <a:sym typeface="Calibri"/>
              </a:rPr>
              <a:t>A person commits “Homicide” either accidentally or purposely, causing the death of a human being. </a:t>
            </a:r>
            <a:endParaRPr/>
          </a:p>
          <a:p>
            <a:pPr marL="0" marR="0" lvl="0" indent="0" algn="l" rtl="0">
              <a:lnSpc>
                <a:spcPct val="70000"/>
              </a:lnSpc>
              <a:spcBef>
                <a:spcPts val="0"/>
              </a:spcBef>
              <a:spcAft>
                <a:spcPts val="0"/>
              </a:spcAft>
              <a:buClr>
                <a:schemeClr val="dk1"/>
              </a:buClr>
              <a:buSzPts val="605"/>
              <a:buFont typeface="Arial"/>
              <a:buNone/>
            </a:pPr>
            <a:endParaRPr sz="1200" b="1">
              <a:solidFill>
                <a:schemeClr val="dk1"/>
              </a:solidFill>
              <a:latin typeface="Calibri"/>
              <a:ea typeface="Calibri"/>
              <a:cs typeface="Calibri"/>
              <a:sym typeface="Calibri"/>
            </a:endParaRPr>
          </a:p>
          <a:p>
            <a:pPr marL="0" marR="0" lvl="0" indent="0" algn="l" rtl="0">
              <a:lnSpc>
                <a:spcPct val="70000"/>
              </a:lnSpc>
              <a:spcBef>
                <a:spcPts val="0"/>
              </a:spcBef>
              <a:spcAft>
                <a:spcPts val="0"/>
              </a:spcAft>
              <a:buClr>
                <a:schemeClr val="dk1"/>
              </a:buClr>
              <a:buSzPts val="605"/>
              <a:buFont typeface="Arial"/>
              <a:buNone/>
            </a:pPr>
            <a:r>
              <a:rPr lang="en-CA" sz="1200" b="1">
                <a:solidFill>
                  <a:srgbClr val="7030A0"/>
                </a:solidFill>
                <a:latin typeface="Calibri"/>
                <a:ea typeface="Calibri"/>
                <a:cs typeface="Calibri"/>
                <a:sym typeface="Calibri"/>
              </a:rPr>
              <a:t>Timeline to report:</a:t>
            </a:r>
            <a:r>
              <a:rPr lang="en-CA" sz="1200">
                <a:solidFill>
                  <a:schemeClr val="dk1"/>
                </a:solidFill>
                <a:latin typeface="Calibri"/>
                <a:ea typeface="Calibri"/>
                <a:cs typeface="Calibri"/>
                <a:sym typeface="Calibri"/>
              </a:rPr>
              <a:t> 1 year from when it is deemed a homicide</a:t>
            </a:r>
            <a:endParaRPr/>
          </a:p>
          <a:p>
            <a:pPr marL="0" marR="0" lvl="0" indent="0" algn="l" rtl="0">
              <a:lnSpc>
                <a:spcPct val="70000"/>
              </a:lnSpc>
              <a:spcBef>
                <a:spcPts val="0"/>
              </a:spcBef>
              <a:spcAft>
                <a:spcPts val="0"/>
              </a:spcAft>
              <a:buClr>
                <a:schemeClr val="dk1"/>
              </a:buClr>
              <a:buSzPts val="605"/>
              <a:buFont typeface="Arial"/>
              <a:buNone/>
            </a:pPr>
            <a:endParaRPr sz="800" b="1">
              <a:solidFill>
                <a:schemeClr val="dk1"/>
              </a:solidFill>
              <a:latin typeface="Calibri"/>
              <a:ea typeface="Calibri"/>
              <a:cs typeface="Calibri"/>
              <a:sym typeface="Calibri"/>
            </a:endParaRPr>
          </a:p>
          <a:p>
            <a:pPr marL="0" marR="0" lvl="0" indent="0" algn="l" rtl="0">
              <a:lnSpc>
                <a:spcPct val="70000"/>
              </a:lnSpc>
              <a:spcBef>
                <a:spcPts val="800"/>
              </a:spcBef>
              <a:spcAft>
                <a:spcPts val="0"/>
              </a:spcAft>
              <a:buClr>
                <a:schemeClr val="dk1"/>
              </a:buClr>
              <a:buSzPts val="605"/>
              <a:buFont typeface="Arial"/>
              <a:buNone/>
            </a:pPr>
            <a:r>
              <a:rPr lang="en-CA" sz="1200" b="1">
                <a:solidFill>
                  <a:srgbClr val="7030A0"/>
                </a:solidFill>
                <a:latin typeface="Calibri"/>
                <a:ea typeface="Calibri"/>
                <a:cs typeface="Calibri"/>
                <a:sym typeface="Calibri"/>
              </a:rPr>
              <a:t>Required: </a:t>
            </a:r>
            <a:endParaRPr sz="1200">
              <a:solidFill>
                <a:srgbClr val="7030A0"/>
              </a:solidFill>
              <a:latin typeface="Calibri"/>
              <a:ea typeface="Calibri"/>
              <a:cs typeface="Calibri"/>
              <a:sym typeface="Calibri"/>
            </a:endParaRPr>
          </a:p>
          <a:p>
            <a:pPr marL="457200" marR="0" lvl="0" indent="-289560" algn="l" rtl="0">
              <a:lnSpc>
                <a:spcPct val="70000"/>
              </a:lnSpc>
              <a:spcBef>
                <a:spcPts val="800"/>
              </a:spcBef>
              <a:spcAft>
                <a:spcPts val="0"/>
              </a:spcAft>
              <a:buClr>
                <a:schemeClr val="dk2"/>
              </a:buClr>
              <a:buSzPts val="960"/>
              <a:buFont typeface="Calibri"/>
              <a:buChar char="•"/>
            </a:pPr>
            <a:r>
              <a:rPr lang="en-CA" sz="1200">
                <a:solidFill>
                  <a:schemeClr val="dk1"/>
                </a:solidFill>
                <a:latin typeface="Calibri"/>
                <a:ea typeface="Calibri"/>
                <a:cs typeface="Calibri"/>
                <a:sym typeface="Calibri"/>
              </a:rPr>
              <a:t>Must have Police incident number and badge number</a:t>
            </a:r>
            <a:endParaRPr/>
          </a:p>
          <a:p>
            <a:pPr marL="457200" marR="0" lvl="0" indent="-289560" algn="l" rtl="0">
              <a:spcBef>
                <a:spcPts val="800"/>
              </a:spcBef>
              <a:spcAft>
                <a:spcPts val="0"/>
              </a:spcAft>
              <a:buClr>
                <a:schemeClr val="dk2"/>
              </a:buClr>
              <a:buSzPts val="960"/>
              <a:buFont typeface="Calibri"/>
              <a:buChar char="•"/>
            </a:pPr>
            <a:r>
              <a:rPr lang="en-CA" sz="1200">
                <a:solidFill>
                  <a:schemeClr val="dk1"/>
                </a:solidFill>
                <a:latin typeface="Calibri"/>
                <a:ea typeface="Calibri"/>
                <a:cs typeface="Calibri"/>
                <a:sym typeface="Calibri"/>
              </a:rPr>
              <a:t>VQRP+ Application and Consent form to be reviewed and signed </a:t>
            </a:r>
            <a:endParaRPr/>
          </a:p>
          <a:p>
            <a:pPr marL="0" marR="0" lvl="0" indent="0" algn="l" rtl="0">
              <a:spcBef>
                <a:spcPts val="800"/>
              </a:spcBef>
              <a:spcAft>
                <a:spcPts val="0"/>
              </a:spcAft>
              <a:buClr>
                <a:schemeClr val="dk1"/>
              </a:buClr>
              <a:buSzPts val="605"/>
              <a:buFont typeface="Arial"/>
              <a:buNone/>
            </a:pPr>
            <a:r>
              <a:rPr lang="en-CA" sz="1200" b="1">
                <a:solidFill>
                  <a:srgbClr val="7030A0"/>
                </a:solidFill>
                <a:latin typeface="Calibri"/>
                <a:ea typeface="Calibri"/>
                <a:cs typeface="Calibri"/>
                <a:sym typeface="Calibri"/>
              </a:rPr>
              <a:t>May be eligible for:</a:t>
            </a:r>
            <a:endParaRPr/>
          </a:p>
          <a:p>
            <a:pPr marL="339090" marR="0" lvl="0" indent="-171450" algn="l" rtl="0">
              <a:spcBef>
                <a:spcPts val="800"/>
              </a:spcBef>
              <a:spcAft>
                <a:spcPts val="0"/>
              </a:spcAft>
              <a:buClr>
                <a:schemeClr val="dk2"/>
              </a:buClr>
              <a:buSzPts val="960"/>
              <a:buFont typeface="Arial"/>
              <a:buChar char="•"/>
            </a:pPr>
            <a:r>
              <a:rPr lang="en-CA" sz="1200">
                <a:solidFill>
                  <a:schemeClr val="dk1"/>
                </a:solidFill>
                <a:latin typeface="Calibri"/>
                <a:ea typeface="Calibri"/>
                <a:cs typeface="Calibri"/>
                <a:sym typeface="Calibri"/>
              </a:rPr>
              <a:t>Basic funeral services</a:t>
            </a:r>
            <a:endParaRPr/>
          </a:p>
          <a:p>
            <a:pPr marL="339090" marR="0" lvl="0" indent="-171450" algn="l" rtl="0">
              <a:spcBef>
                <a:spcPts val="0"/>
              </a:spcBef>
              <a:spcAft>
                <a:spcPts val="0"/>
              </a:spcAft>
              <a:buClr>
                <a:schemeClr val="dk2"/>
              </a:buClr>
              <a:buSzPts val="960"/>
              <a:buFont typeface="Arial"/>
              <a:buChar char="•"/>
            </a:pPr>
            <a:r>
              <a:rPr lang="en-CA" sz="1200">
                <a:solidFill>
                  <a:schemeClr val="dk1"/>
                </a:solidFill>
                <a:latin typeface="Calibri"/>
                <a:ea typeface="Calibri"/>
                <a:cs typeface="Calibri"/>
                <a:sym typeface="Calibri"/>
              </a:rPr>
              <a:t>Emotional support</a:t>
            </a:r>
            <a:endParaRPr/>
          </a:p>
          <a:p>
            <a:pPr marL="339090" marR="0" lvl="0" indent="-171450" algn="l" rtl="0">
              <a:spcBef>
                <a:spcPts val="0"/>
              </a:spcBef>
              <a:spcAft>
                <a:spcPts val="0"/>
              </a:spcAft>
              <a:buClr>
                <a:schemeClr val="dk2"/>
              </a:buClr>
              <a:buSzPts val="960"/>
              <a:buFont typeface="Arial"/>
              <a:buChar char="•"/>
            </a:pPr>
            <a:r>
              <a:rPr lang="en-CA" sz="1200">
                <a:solidFill>
                  <a:schemeClr val="dk1"/>
                </a:solidFill>
                <a:latin typeface="Calibri"/>
                <a:ea typeface="Calibri"/>
                <a:cs typeface="Calibri"/>
                <a:sym typeface="Calibri"/>
              </a:rPr>
              <a:t>Community referrals and supports</a:t>
            </a:r>
            <a:endParaRPr/>
          </a:p>
          <a:p>
            <a:pPr marL="339090" marR="0" lvl="0" indent="-171450" algn="l" rtl="0">
              <a:spcBef>
                <a:spcPts val="0"/>
              </a:spcBef>
              <a:spcAft>
                <a:spcPts val="0"/>
              </a:spcAft>
              <a:buClr>
                <a:schemeClr val="dk2"/>
              </a:buClr>
              <a:buSzPts val="960"/>
              <a:buFont typeface="Arial"/>
              <a:buChar char="•"/>
            </a:pPr>
            <a:r>
              <a:rPr lang="en-CA" sz="1200">
                <a:solidFill>
                  <a:schemeClr val="dk1"/>
                </a:solidFill>
                <a:latin typeface="Calibri"/>
                <a:ea typeface="Calibri"/>
                <a:cs typeface="Calibri"/>
                <a:sym typeface="Calibri"/>
              </a:rPr>
              <a:t>Homicide support</a:t>
            </a:r>
            <a:endParaRPr/>
          </a:p>
          <a:p>
            <a:pPr marL="0" marR="0" lvl="0" indent="0" algn="l" rtl="0">
              <a:lnSpc>
                <a:spcPct val="95000"/>
              </a:lnSpc>
              <a:spcBef>
                <a:spcPts val="0"/>
              </a:spcBef>
              <a:spcAft>
                <a:spcPts val="0"/>
              </a:spcAft>
              <a:buNone/>
            </a:pPr>
            <a:endParaRPr sz="1200" b="1">
              <a:solidFill>
                <a:srgbClr val="7030A0"/>
              </a:solidFill>
              <a:latin typeface="Calibri"/>
              <a:ea typeface="Calibri"/>
              <a:cs typeface="Calibri"/>
              <a:sym typeface="Calibri"/>
            </a:endParaRPr>
          </a:p>
          <a:p>
            <a:pPr marL="0" marR="0" lvl="0" indent="0" algn="l" rtl="0">
              <a:lnSpc>
                <a:spcPct val="95000"/>
              </a:lnSpc>
              <a:spcBef>
                <a:spcPts val="0"/>
              </a:spcBef>
              <a:spcAft>
                <a:spcPts val="0"/>
              </a:spcAft>
              <a:buNone/>
            </a:pPr>
            <a:r>
              <a:rPr lang="en-CA" sz="1200" b="1">
                <a:solidFill>
                  <a:srgbClr val="7030A0"/>
                </a:solidFill>
                <a:latin typeface="Calibri"/>
                <a:ea typeface="Calibri"/>
                <a:cs typeface="Calibri"/>
                <a:sym typeface="Calibri"/>
              </a:rPr>
              <a:t>Who can apply:</a:t>
            </a:r>
            <a:endParaRPr/>
          </a:p>
          <a:p>
            <a:pPr marL="0" marR="0" lvl="0" indent="0" algn="l" rtl="0">
              <a:lnSpc>
                <a:spcPct val="95000"/>
              </a:lnSpc>
              <a:spcBef>
                <a:spcPts val="0"/>
              </a:spcBef>
              <a:spcAft>
                <a:spcPts val="0"/>
              </a:spcAft>
              <a:buNone/>
            </a:pPr>
            <a:r>
              <a:rPr lang="en-CA" sz="1050">
                <a:solidFill>
                  <a:schemeClr val="dk1"/>
                </a:solidFill>
                <a:latin typeface="Calibri"/>
                <a:ea typeface="Calibri"/>
                <a:cs typeface="Calibri"/>
                <a:sym typeface="Calibri"/>
              </a:rPr>
              <a:t>*Spouse *Common law spouse *Biological, adoptive or step parent/child/sibling/grandparent/grandchild *Legal guardian *Caregiver or relative who has been living with the direct victim for at least one year immediately before the crime, and where the direct victim is a child *Where the direct victim is Indigenous, immediate family member-aunt, uncle, cousin, caring for the child under Indigenous care agreement or an individual unrelated by blood who is considered to be kin.</a:t>
            </a:r>
            <a:endParaRPr/>
          </a:p>
          <a:p>
            <a:pPr marL="0" marR="0" lvl="0" indent="0" algn="l" rtl="0">
              <a:lnSpc>
                <a:spcPct val="95000"/>
              </a:lnSpc>
              <a:spcBef>
                <a:spcPts val="0"/>
              </a:spcBef>
              <a:spcAft>
                <a:spcPts val="0"/>
              </a:spcAft>
              <a:buClr>
                <a:schemeClr val="dk1"/>
              </a:buClr>
              <a:buSzPts val="605"/>
              <a:buFont typeface="Arial"/>
              <a:buNone/>
            </a:pPr>
            <a:endParaRPr sz="1800">
              <a:solidFill>
                <a:schemeClr val="dk1"/>
              </a:solidFill>
              <a:latin typeface="Calibri"/>
              <a:ea typeface="Calibri"/>
              <a:cs typeface="Calibri"/>
              <a:sym typeface="Calibri"/>
            </a:endParaRPr>
          </a:p>
        </p:txBody>
      </p:sp>
      <p:pic>
        <p:nvPicPr>
          <p:cNvPr id="148" name="Google Shape;148;p4" descr="Man talking with therapist"/>
          <p:cNvPicPr preferRelativeResize="0"/>
          <p:nvPr/>
        </p:nvPicPr>
        <p:blipFill rotWithShape="1">
          <a:blip r:embed="rId5">
            <a:alphaModFix/>
          </a:blip>
          <a:srcRect/>
          <a:stretch/>
        </p:blipFill>
        <p:spPr>
          <a:xfrm>
            <a:off x="2886489" y="4059876"/>
            <a:ext cx="1413312" cy="940437"/>
          </a:xfrm>
          <a:prstGeom prst="ellipse">
            <a:avLst/>
          </a:prstGeom>
          <a:noFill/>
          <a:ln>
            <a:noFill/>
          </a:ln>
        </p:spPr>
      </p:pic>
      <p:pic>
        <p:nvPicPr>
          <p:cNvPr id="2" name="Audio Recording Apr 12, 2023 at 9:50:53 AM">
            <a:hlinkClick r:id="" action="ppaction://media"/>
            <a:extLst>
              <a:ext uri="{FF2B5EF4-FFF2-40B4-BE49-F238E27FC236}">
                <a16:creationId xmlns:a16="http://schemas.microsoft.com/office/drawing/2014/main" id="{0E4A6A40-0F69-304B-9CFA-93095D9B29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216535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2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5"/>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sp>
        <p:nvSpPr>
          <p:cNvPr id="154" name="Google Shape;154;p5"/>
          <p:cNvSpPr txBox="1">
            <a:spLocks noGrp="1"/>
          </p:cNvSpPr>
          <p:nvPr>
            <p:ph type="title"/>
          </p:nvPr>
        </p:nvSpPr>
        <p:spPr>
          <a:xfrm>
            <a:off x="615740" y="-282343"/>
            <a:ext cx="7912519" cy="88719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7030A0"/>
              </a:buClr>
              <a:buSzPts val="2800"/>
              <a:buFont typeface="Calibri"/>
              <a:buNone/>
            </a:pPr>
            <a:r>
              <a:rPr lang="en-CA" sz="2400" b="1">
                <a:solidFill>
                  <a:srgbClr val="7030A0"/>
                </a:solidFill>
                <a:latin typeface="Calibri"/>
                <a:ea typeface="Calibri"/>
                <a:cs typeface="Calibri"/>
                <a:sym typeface="Calibri"/>
              </a:rPr>
              <a:t>5-Human Trafficking</a:t>
            </a:r>
            <a:endParaRPr sz="2400" b="1">
              <a:solidFill>
                <a:srgbClr val="7030A0"/>
              </a:solidFill>
              <a:latin typeface="Calibri"/>
              <a:ea typeface="Calibri"/>
              <a:cs typeface="Calibri"/>
              <a:sym typeface="Calibri"/>
            </a:endParaRPr>
          </a:p>
        </p:txBody>
      </p:sp>
      <p:cxnSp>
        <p:nvCxnSpPr>
          <p:cNvPr id="155" name="Google Shape;155;p5"/>
          <p:cNvCxnSpPr/>
          <p:nvPr/>
        </p:nvCxnSpPr>
        <p:spPr>
          <a:xfrm>
            <a:off x="6658" y="604852"/>
            <a:ext cx="5927792" cy="0"/>
          </a:xfrm>
          <a:prstGeom prst="straightConnector1">
            <a:avLst/>
          </a:prstGeom>
          <a:noFill/>
          <a:ln w="25400" cap="sq" cmpd="sng">
            <a:solidFill>
              <a:schemeClr val="accent1"/>
            </a:solidFill>
            <a:prstDash val="solid"/>
            <a:bevel/>
            <a:headEnd type="none" w="sm" len="sm"/>
            <a:tailEnd type="none" w="sm" len="sm"/>
          </a:ln>
        </p:spPr>
      </p:cxnSp>
      <p:sp>
        <p:nvSpPr>
          <p:cNvPr id="156" name="Google Shape;156;p5"/>
          <p:cNvSpPr txBox="1">
            <a:spLocks noGrp="1"/>
          </p:cNvSpPr>
          <p:nvPr>
            <p:ph type="body" idx="1"/>
          </p:nvPr>
        </p:nvSpPr>
        <p:spPr>
          <a:xfrm>
            <a:off x="486899" y="811668"/>
            <a:ext cx="8028452" cy="4027055"/>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800"/>
              </a:spcBef>
              <a:spcAft>
                <a:spcPts val="0"/>
              </a:spcAft>
              <a:buClr>
                <a:schemeClr val="dk2"/>
              </a:buClr>
              <a:buSzPts val="1500"/>
              <a:buFont typeface="Arial"/>
              <a:buNone/>
            </a:pPr>
            <a:r>
              <a:rPr lang="en-CA" sz="1200" b="1">
                <a:latin typeface="Calibri"/>
                <a:ea typeface="Calibri"/>
                <a:cs typeface="Calibri"/>
                <a:sym typeface="Calibri"/>
              </a:rPr>
              <a:t>“Human Trafficking” is defined as recruiting, transporting, transferring, receiving, holding, concealing or harbouring a person, or exercising control, direction or influence over the movements of a person, to exploit them or to assist in facilitating their exploitation.</a:t>
            </a:r>
            <a:endParaRPr/>
          </a:p>
          <a:p>
            <a:pPr marL="0" lvl="0" indent="0" algn="l" rtl="0">
              <a:lnSpc>
                <a:spcPct val="90000"/>
              </a:lnSpc>
              <a:spcBef>
                <a:spcPts val="800"/>
              </a:spcBef>
              <a:spcAft>
                <a:spcPts val="0"/>
              </a:spcAft>
              <a:buClr>
                <a:schemeClr val="dk2"/>
              </a:buClr>
              <a:buSzPts val="1500"/>
              <a:buFont typeface="Arial"/>
              <a:buNone/>
            </a:pPr>
            <a:r>
              <a:rPr lang="en-CA" sz="1200" b="1">
                <a:latin typeface="Calibri"/>
                <a:ea typeface="Calibri"/>
                <a:cs typeface="Calibri"/>
                <a:sym typeface="Calibri"/>
              </a:rPr>
              <a:t>Force, exploitation and control may be used by traffickers through taking away identity documents and passports, sexual abuse, threats to safety, intimidation, physical violence, and isolation.</a:t>
            </a:r>
            <a:endParaRPr/>
          </a:p>
          <a:p>
            <a:pPr marL="0" lvl="0" indent="0" algn="l" rtl="0">
              <a:lnSpc>
                <a:spcPct val="90000"/>
              </a:lnSpc>
              <a:spcBef>
                <a:spcPts val="800"/>
              </a:spcBef>
              <a:spcAft>
                <a:spcPts val="0"/>
              </a:spcAft>
              <a:buClr>
                <a:schemeClr val="dk2"/>
              </a:buClr>
              <a:buSzPts val="1500"/>
              <a:buFont typeface="Arial"/>
              <a:buNone/>
            </a:pPr>
            <a:endParaRPr sz="1200" b="1">
              <a:latin typeface="Calibri"/>
              <a:ea typeface="Calibri"/>
              <a:cs typeface="Calibri"/>
              <a:sym typeface="Calibri"/>
            </a:endParaRPr>
          </a:p>
          <a:p>
            <a:pPr marL="0" lvl="0" indent="0" algn="l" rtl="0">
              <a:lnSpc>
                <a:spcPct val="90000"/>
              </a:lnSpc>
              <a:spcBef>
                <a:spcPts val="800"/>
              </a:spcBef>
              <a:spcAft>
                <a:spcPts val="0"/>
              </a:spcAft>
              <a:buClr>
                <a:schemeClr val="dk2"/>
              </a:buClr>
              <a:buSzPts val="1500"/>
              <a:buFont typeface="Arial"/>
              <a:buNone/>
            </a:pPr>
            <a:r>
              <a:rPr lang="en-CA" sz="1200" b="1">
                <a:solidFill>
                  <a:srgbClr val="7030A0"/>
                </a:solidFill>
                <a:latin typeface="Calibri"/>
                <a:ea typeface="Calibri"/>
                <a:cs typeface="Calibri"/>
                <a:sym typeface="Calibri"/>
              </a:rPr>
              <a:t>Timeline to report: </a:t>
            </a:r>
            <a:r>
              <a:rPr lang="en-CA" sz="1200">
                <a:latin typeface="Calibri"/>
                <a:ea typeface="Calibri"/>
                <a:cs typeface="Calibri"/>
                <a:sym typeface="Calibri"/>
              </a:rPr>
              <a:t>1 year to report from date of incident, unless under the age of 18 then no timeline</a:t>
            </a:r>
            <a:endParaRPr/>
          </a:p>
          <a:p>
            <a:pPr marL="0" lvl="0" indent="0" algn="l" rtl="0">
              <a:lnSpc>
                <a:spcPct val="160000"/>
              </a:lnSpc>
              <a:spcBef>
                <a:spcPts val="800"/>
              </a:spcBef>
              <a:spcAft>
                <a:spcPts val="0"/>
              </a:spcAft>
              <a:buClr>
                <a:schemeClr val="dk2"/>
              </a:buClr>
              <a:buSzPts val="1500"/>
              <a:buFont typeface="Arial"/>
              <a:buNone/>
            </a:pPr>
            <a:r>
              <a:rPr lang="en-CA" sz="1200" b="1">
                <a:solidFill>
                  <a:srgbClr val="7030A0"/>
                </a:solidFill>
                <a:latin typeface="Calibri"/>
                <a:ea typeface="Calibri"/>
                <a:cs typeface="Calibri"/>
                <a:sym typeface="Calibri"/>
              </a:rPr>
              <a:t>Required: </a:t>
            </a:r>
            <a:endParaRPr/>
          </a:p>
          <a:p>
            <a:pPr marL="457200" lvl="0" indent="-304800" algn="l" rtl="0">
              <a:lnSpc>
                <a:spcPct val="160000"/>
              </a:lnSpc>
              <a:spcBef>
                <a:spcPts val="0"/>
              </a:spcBef>
              <a:spcAft>
                <a:spcPts val="0"/>
              </a:spcAft>
              <a:buClr>
                <a:schemeClr val="dk2"/>
              </a:buClr>
              <a:buSzPts val="1200"/>
              <a:buChar char="•"/>
            </a:pPr>
            <a:r>
              <a:rPr lang="en-CA" sz="1200">
                <a:latin typeface="Calibri"/>
                <a:ea typeface="Calibri"/>
                <a:cs typeface="Calibri"/>
                <a:sym typeface="Calibri"/>
              </a:rPr>
              <a:t>VQRP+ Application and Consent form to be reviewed and signed </a:t>
            </a:r>
            <a:endParaRPr sz="800">
              <a:latin typeface="Calibri"/>
              <a:ea typeface="Calibri"/>
              <a:cs typeface="Calibri"/>
              <a:sym typeface="Calibri"/>
            </a:endParaRPr>
          </a:p>
          <a:p>
            <a:pPr marL="0" lvl="0" indent="0" algn="l" rtl="0">
              <a:lnSpc>
                <a:spcPct val="90000"/>
              </a:lnSpc>
              <a:spcBef>
                <a:spcPts val="800"/>
              </a:spcBef>
              <a:spcAft>
                <a:spcPts val="0"/>
              </a:spcAft>
              <a:buClr>
                <a:schemeClr val="dk1"/>
              </a:buClr>
              <a:buSzPts val="1100"/>
              <a:buFont typeface="Arial"/>
              <a:buNone/>
            </a:pPr>
            <a:r>
              <a:rPr lang="en-CA" sz="1200" b="1">
                <a:solidFill>
                  <a:srgbClr val="7030A0"/>
                </a:solidFill>
                <a:latin typeface="Calibri"/>
                <a:ea typeface="Calibri"/>
                <a:cs typeface="Calibri"/>
                <a:sym typeface="Calibri"/>
              </a:rPr>
              <a:t>May be eligible for:</a:t>
            </a:r>
            <a:endParaRPr/>
          </a:p>
          <a:p>
            <a:pPr marL="457200" lvl="0" indent="-304800" algn="l" rtl="0">
              <a:lnSpc>
                <a:spcPct val="150000"/>
              </a:lnSpc>
              <a:spcBef>
                <a:spcPts val="800"/>
              </a:spcBef>
              <a:spcAft>
                <a:spcPts val="0"/>
              </a:spcAft>
              <a:buClr>
                <a:schemeClr val="dk2"/>
              </a:buClr>
              <a:buSzPts val="1200"/>
              <a:buChar char="•"/>
            </a:pPr>
            <a:r>
              <a:rPr lang="en-CA" sz="1200">
                <a:latin typeface="Calibri"/>
                <a:ea typeface="Calibri"/>
                <a:cs typeface="Calibri"/>
                <a:sym typeface="Calibri"/>
              </a:rPr>
              <a:t>VQRP+ approved services  (trauma treatment, emergency accommodation, basic necessities, etc.) </a:t>
            </a:r>
            <a:endParaRPr/>
          </a:p>
          <a:p>
            <a:pPr marL="457200" lvl="0" indent="-304800" algn="l" rtl="0">
              <a:lnSpc>
                <a:spcPct val="150000"/>
              </a:lnSpc>
              <a:spcBef>
                <a:spcPts val="0"/>
              </a:spcBef>
              <a:spcAft>
                <a:spcPts val="0"/>
              </a:spcAft>
              <a:buClr>
                <a:schemeClr val="dk2"/>
              </a:buClr>
              <a:buSzPts val="1200"/>
              <a:buChar char="•"/>
            </a:pPr>
            <a:r>
              <a:rPr lang="en-CA" sz="1200">
                <a:latin typeface="Calibri"/>
                <a:ea typeface="Calibri"/>
                <a:cs typeface="Calibri"/>
                <a:sym typeface="Calibri"/>
              </a:rPr>
              <a:t>Community referrals and supports </a:t>
            </a:r>
            <a:endParaRPr/>
          </a:p>
          <a:p>
            <a:pPr marL="457200" lvl="0" indent="-304800" algn="l" rtl="0">
              <a:lnSpc>
                <a:spcPct val="150000"/>
              </a:lnSpc>
              <a:spcBef>
                <a:spcPts val="0"/>
              </a:spcBef>
              <a:spcAft>
                <a:spcPts val="0"/>
              </a:spcAft>
              <a:buClr>
                <a:schemeClr val="dk2"/>
              </a:buClr>
              <a:buSzPts val="1200"/>
              <a:buChar char="•"/>
            </a:pPr>
            <a:r>
              <a:rPr lang="en-CA" sz="1200">
                <a:latin typeface="Calibri"/>
                <a:ea typeface="Calibri"/>
                <a:cs typeface="Calibri"/>
                <a:sym typeface="Calibri"/>
              </a:rPr>
              <a:t>Safety planning</a:t>
            </a:r>
            <a:endParaRPr/>
          </a:p>
          <a:p>
            <a:pPr marL="457200" lvl="0" indent="-304800" algn="l" rtl="0">
              <a:lnSpc>
                <a:spcPct val="150000"/>
              </a:lnSpc>
              <a:spcBef>
                <a:spcPts val="0"/>
              </a:spcBef>
              <a:spcAft>
                <a:spcPts val="0"/>
              </a:spcAft>
              <a:buClr>
                <a:schemeClr val="dk2"/>
              </a:buClr>
              <a:buSzPts val="1200"/>
              <a:buFont typeface="Arial"/>
              <a:buChar char="•"/>
            </a:pPr>
            <a:r>
              <a:rPr lang="en-CA" sz="1200">
                <a:latin typeface="Calibri"/>
                <a:ea typeface="Calibri"/>
                <a:cs typeface="Calibri"/>
                <a:sym typeface="Calibri"/>
              </a:rPr>
              <a:t>Go Bags are available for emergency planning</a:t>
            </a:r>
            <a:endParaRPr sz="1200" b="1">
              <a:latin typeface="Calibri"/>
              <a:ea typeface="Calibri"/>
              <a:cs typeface="Calibri"/>
              <a:sym typeface="Calibri"/>
            </a:endParaRPr>
          </a:p>
          <a:p>
            <a:pPr marL="0" lvl="0" indent="0" algn="l" rtl="0">
              <a:lnSpc>
                <a:spcPct val="90000"/>
              </a:lnSpc>
              <a:spcBef>
                <a:spcPts val="800"/>
              </a:spcBef>
              <a:spcAft>
                <a:spcPts val="0"/>
              </a:spcAft>
              <a:buClr>
                <a:schemeClr val="dk2"/>
              </a:buClr>
              <a:buSzPts val="1500"/>
              <a:buFont typeface="Arial"/>
              <a:buNone/>
            </a:pPr>
            <a:r>
              <a:rPr lang="en-CA" sz="1200">
                <a:latin typeface="Calibri"/>
                <a:ea typeface="Calibri"/>
                <a:cs typeface="Calibri"/>
                <a:sym typeface="Calibri"/>
              </a:rPr>
              <a:t>Due to the complex nature of this crime, please contact 807-684-1051 for safety and to determine supports you may be eligible for.  TBAVS is an alternative to reporting to Police if there are safety or personal factors to calling Police.</a:t>
            </a:r>
            <a:endParaRPr sz="1200">
              <a:solidFill>
                <a:schemeClr val="dk1"/>
              </a:solidFill>
              <a:latin typeface="Calibri"/>
              <a:ea typeface="Calibri"/>
              <a:cs typeface="Calibri"/>
              <a:sym typeface="Calibri"/>
            </a:endParaRPr>
          </a:p>
        </p:txBody>
      </p:sp>
      <p:grpSp>
        <p:nvGrpSpPr>
          <p:cNvPr id="157" name="Google Shape;157;p5"/>
          <p:cNvGrpSpPr/>
          <p:nvPr/>
        </p:nvGrpSpPr>
        <p:grpSpPr>
          <a:xfrm>
            <a:off x="8541168" y="1744061"/>
            <a:ext cx="349093" cy="654113"/>
            <a:chOff x="11388224" y="2325422"/>
            <a:chExt cx="465458" cy="872153"/>
          </a:xfrm>
        </p:grpSpPr>
        <p:sp>
          <p:nvSpPr>
            <p:cNvPr id="158" name="Google Shape;158;p5"/>
            <p:cNvSpPr/>
            <p:nvPr/>
          </p:nvSpPr>
          <p:spPr>
            <a:xfrm>
              <a:off x="11403764" y="2325422"/>
              <a:ext cx="139039" cy="13903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59" name="Google Shape;159;p5"/>
            <p:cNvSpPr/>
            <p:nvPr/>
          </p:nvSpPr>
          <p:spPr>
            <a:xfrm>
              <a:off x="11762544" y="2554717"/>
              <a:ext cx="91138" cy="91138"/>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60" name="Google Shape;160;p5"/>
            <p:cNvSpPr/>
            <p:nvPr/>
          </p:nvSpPr>
          <p:spPr>
            <a:xfrm>
              <a:off x="11388224" y="3069861"/>
              <a:ext cx="127714" cy="127714"/>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grpSp>
      <p:sp>
        <p:nvSpPr>
          <p:cNvPr id="161" name="Google Shape;161;p5"/>
          <p:cNvSpPr/>
          <p:nvPr/>
        </p:nvSpPr>
        <p:spPr>
          <a:xfrm>
            <a:off x="8358798" y="1696168"/>
            <a:ext cx="612481" cy="782872"/>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sp>
        <p:nvSpPr>
          <p:cNvPr id="162" name="Google Shape;162;p5"/>
          <p:cNvSpPr txBox="1"/>
          <p:nvPr/>
        </p:nvSpPr>
        <p:spPr>
          <a:xfrm>
            <a:off x="3503810" y="300075"/>
            <a:ext cx="1450962" cy="204751"/>
          </a:xfrm>
          <a:prstGeom prst="rect">
            <a:avLst/>
          </a:prstGeom>
          <a:solidFill>
            <a:schemeClr val="accent4"/>
          </a:solidFill>
          <a:ln w="12700" cap="flat" cmpd="sng">
            <a:solidFill>
              <a:srgbClr val="5D487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CA" sz="700">
                <a:solidFill>
                  <a:schemeClr val="lt1"/>
                </a:solidFill>
                <a:latin typeface="Calibri"/>
                <a:ea typeface="Calibri"/>
                <a:cs typeface="Calibri"/>
                <a:sym typeface="Calibri"/>
              </a:rPr>
              <a:t>Refer to #3 Important Information</a:t>
            </a:r>
            <a:endParaRPr/>
          </a:p>
        </p:txBody>
      </p:sp>
      <p:pic>
        <p:nvPicPr>
          <p:cNvPr id="163" name="Google Shape;163;p5" descr="Hands holding each other's wrists and interlinked to form a circle"/>
          <p:cNvPicPr preferRelativeResize="0"/>
          <p:nvPr/>
        </p:nvPicPr>
        <p:blipFill rotWithShape="1">
          <a:blip r:embed="rId5">
            <a:alphaModFix/>
          </a:blip>
          <a:srcRect/>
          <a:stretch/>
        </p:blipFill>
        <p:spPr>
          <a:xfrm>
            <a:off x="6915417" y="2350281"/>
            <a:ext cx="1291425" cy="860950"/>
          </a:xfrm>
          <a:prstGeom prst="ellipse">
            <a:avLst/>
          </a:prstGeom>
          <a:noFill/>
          <a:ln>
            <a:noFill/>
          </a:ln>
        </p:spPr>
      </p:pic>
      <p:pic>
        <p:nvPicPr>
          <p:cNvPr id="3" name="Audio Recording Apr 11, 2023 at 2:18:37 PM">
            <a:hlinkClick r:id="" action="ppaction://media"/>
            <a:extLst>
              <a:ext uri="{FF2B5EF4-FFF2-40B4-BE49-F238E27FC236}">
                <a16:creationId xmlns:a16="http://schemas.microsoft.com/office/drawing/2014/main" id="{B1E4E7B4-7289-3BA9-8A95-D0E85893A7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24115" y="3211231"/>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5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6"/>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sp>
        <p:nvSpPr>
          <p:cNvPr id="169" name="Google Shape;169;p6"/>
          <p:cNvSpPr txBox="1">
            <a:spLocks noGrp="1"/>
          </p:cNvSpPr>
          <p:nvPr>
            <p:ph type="title"/>
          </p:nvPr>
        </p:nvSpPr>
        <p:spPr>
          <a:xfrm>
            <a:off x="602830" y="-282343"/>
            <a:ext cx="7912519" cy="88719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7030A0"/>
              </a:buClr>
              <a:buSzPts val="2800"/>
              <a:buFont typeface="Arial"/>
              <a:buNone/>
            </a:pPr>
            <a:r>
              <a:rPr lang="en-CA" sz="2400" b="1">
                <a:solidFill>
                  <a:srgbClr val="7030A0"/>
                </a:solidFill>
                <a:latin typeface="Arial"/>
                <a:ea typeface="Arial"/>
                <a:cs typeface="Arial"/>
                <a:sym typeface="Arial"/>
              </a:rPr>
              <a:t>6-Intimate Partner Violence (IPV)</a:t>
            </a:r>
            <a:endParaRPr sz="2400" b="1">
              <a:solidFill>
                <a:srgbClr val="7030A0"/>
              </a:solidFill>
              <a:latin typeface="Arial"/>
              <a:ea typeface="Arial"/>
              <a:cs typeface="Arial"/>
              <a:sym typeface="Arial"/>
            </a:endParaRPr>
          </a:p>
        </p:txBody>
      </p:sp>
      <p:cxnSp>
        <p:nvCxnSpPr>
          <p:cNvPr id="170" name="Google Shape;170;p6"/>
          <p:cNvCxnSpPr/>
          <p:nvPr/>
        </p:nvCxnSpPr>
        <p:spPr>
          <a:xfrm>
            <a:off x="6658" y="604852"/>
            <a:ext cx="5927792" cy="0"/>
          </a:xfrm>
          <a:prstGeom prst="straightConnector1">
            <a:avLst/>
          </a:prstGeom>
          <a:noFill/>
          <a:ln w="25400" cap="sq" cmpd="sng">
            <a:solidFill>
              <a:schemeClr val="accent1"/>
            </a:solidFill>
            <a:prstDash val="solid"/>
            <a:bevel/>
            <a:headEnd type="none" w="sm" len="sm"/>
            <a:tailEnd type="none" w="sm" len="sm"/>
          </a:ln>
        </p:spPr>
      </p:cxnSp>
      <p:sp>
        <p:nvSpPr>
          <p:cNvPr id="171" name="Google Shape;171;p6"/>
          <p:cNvSpPr txBox="1">
            <a:spLocks noGrp="1"/>
          </p:cNvSpPr>
          <p:nvPr>
            <p:ph type="body" idx="1"/>
          </p:nvPr>
        </p:nvSpPr>
        <p:spPr>
          <a:xfrm>
            <a:off x="602831" y="811668"/>
            <a:ext cx="7912519" cy="38955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500"/>
              <a:buFont typeface="Arial"/>
              <a:buNone/>
            </a:pPr>
            <a:r>
              <a:rPr lang="en-CA" sz="1200" b="1">
                <a:latin typeface="Calibri"/>
                <a:ea typeface="Calibri"/>
                <a:cs typeface="Calibri"/>
                <a:sym typeface="Calibri"/>
              </a:rPr>
              <a:t>“Intimate Partner Violence” is the use of physical or sexual force, actual or threatened, by an intimate partner or ex-partner. It can include actual harm, as well as direct or indirect threats to harm the intimate partner, children or other family members. It includes both the original act of violence and any breach of conditions or subsequent acts that may impact the safety of the victim/recipient. </a:t>
            </a:r>
            <a:endParaRPr/>
          </a:p>
          <a:p>
            <a:pPr marL="0" lvl="0" indent="0" algn="l" rtl="0">
              <a:lnSpc>
                <a:spcPct val="90000"/>
              </a:lnSpc>
              <a:spcBef>
                <a:spcPts val="800"/>
              </a:spcBef>
              <a:spcAft>
                <a:spcPts val="0"/>
              </a:spcAft>
              <a:buClr>
                <a:schemeClr val="dk1"/>
              </a:buClr>
              <a:buSzPts val="1100"/>
              <a:buFont typeface="Arial"/>
              <a:buNone/>
            </a:pPr>
            <a:r>
              <a:rPr lang="en-CA" sz="1200" b="1">
                <a:solidFill>
                  <a:srgbClr val="7030A0"/>
                </a:solidFill>
                <a:latin typeface="Calibri"/>
                <a:ea typeface="Calibri"/>
                <a:cs typeface="Calibri"/>
                <a:sym typeface="Calibri"/>
              </a:rPr>
              <a:t>Timeline to report</a:t>
            </a:r>
            <a:r>
              <a:rPr lang="en-CA" sz="1200">
                <a:solidFill>
                  <a:srgbClr val="7030A0"/>
                </a:solidFill>
                <a:latin typeface="Calibri"/>
                <a:ea typeface="Calibri"/>
                <a:cs typeface="Calibri"/>
                <a:sym typeface="Calibri"/>
              </a:rPr>
              <a:t>:</a:t>
            </a:r>
            <a:r>
              <a:rPr lang="en-CA" sz="1200">
                <a:latin typeface="Calibri"/>
                <a:ea typeface="Calibri"/>
                <a:cs typeface="Calibri"/>
                <a:sym typeface="Calibri"/>
              </a:rPr>
              <a:t> 45 days from the last incident or up to 45 days from the date the accused is released from custody</a:t>
            </a:r>
            <a:endParaRPr/>
          </a:p>
          <a:p>
            <a:pPr marL="0" lvl="0" indent="0" algn="l" rtl="0">
              <a:lnSpc>
                <a:spcPct val="150000"/>
              </a:lnSpc>
              <a:spcBef>
                <a:spcPts val="800"/>
              </a:spcBef>
              <a:spcAft>
                <a:spcPts val="0"/>
              </a:spcAft>
              <a:buClr>
                <a:schemeClr val="dk1"/>
              </a:buClr>
              <a:buSzPts val="1100"/>
              <a:buFont typeface="Arial"/>
              <a:buNone/>
            </a:pPr>
            <a:r>
              <a:rPr lang="en-CA" sz="1200" b="1">
                <a:solidFill>
                  <a:srgbClr val="7030A0"/>
                </a:solidFill>
                <a:latin typeface="Calibri"/>
                <a:ea typeface="Calibri"/>
                <a:cs typeface="Calibri"/>
                <a:sym typeface="Calibri"/>
              </a:rPr>
              <a:t>Required:</a:t>
            </a:r>
            <a:endParaRPr sz="1200">
              <a:solidFill>
                <a:srgbClr val="7030A0"/>
              </a:solidFill>
              <a:latin typeface="Calibri"/>
              <a:ea typeface="Calibri"/>
              <a:cs typeface="Calibri"/>
              <a:sym typeface="Calibri"/>
            </a:endParaRPr>
          </a:p>
          <a:p>
            <a:pPr marL="323850" lvl="0" indent="-171450" algn="l" rtl="0">
              <a:lnSpc>
                <a:spcPct val="150000"/>
              </a:lnSpc>
              <a:spcBef>
                <a:spcPts val="0"/>
              </a:spcBef>
              <a:spcAft>
                <a:spcPts val="0"/>
              </a:spcAft>
              <a:buClr>
                <a:schemeClr val="dk2"/>
              </a:buClr>
              <a:buSzPts val="1200"/>
              <a:buChar char="●"/>
            </a:pPr>
            <a:r>
              <a:rPr lang="en-CA" sz="1200">
                <a:latin typeface="Calibri"/>
                <a:ea typeface="Calibri"/>
                <a:cs typeface="Calibri"/>
                <a:sym typeface="Calibri"/>
              </a:rPr>
              <a:t>VQRP+ Application and Consent form to be reviewed and signed </a:t>
            </a:r>
            <a:endParaRPr sz="1200" b="1">
              <a:latin typeface="Calibri"/>
              <a:ea typeface="Calibri"/>
              <a:cs typeface="Calibri"/>
              <a:sym typeface="Calibri"/>
            </a:endParaRPr>
          </a:p>
          <a:p>
            <a:pPr marL="0" lvl="0" indent="0" algn="l" rtl="0">
              <a:lnSpc>
                <a:spcPct val="90000"/>
              </a:lnSpc>
              <a:spcBef>
                <a:spcPts val="800"/>
              </a:spcBef>
              <a:spcAft>
                <a:spcPts val="0"/>
              </a:spcAft>
              <a:buClr>
                <a:schemeClr val="dk1"/>
              </a:buClr>
              <a:buSzPts val="1100"/>
              <a:buFont typeface="Arial"/>
              <a:buNone/>
            </a:pPr>
            <a:r>
              <a:rPr lang="en-CA" sz="1200" b="1">
                <a:solidFill>
                  <a:srgbClr val="7030A0"/>
                </a:solidFill>
                <a:latin typeface="Calibri"/>
                <a:ea typeface="Calibri"/>
                <a:cs typeface="Calibri"/>
                <a:sym typeface="Calibri"/>
              </a:rPr>
              <a:t>May be eligible for:</a:t>
            </a:r>
            <a:endParaRPr/>
          </a:p>
          <a:p>
            <a:pPr marL="323850" lvl="0" indent="-171450" algn="l" rtl="0">
              <a:lnSpc>
                <a:spcPct val="90000"/>
              </a:lnSpc>
              <a:spcBef>
                <a:spcPts val="800"/>
              </a:spcBef>
              <a:spcAft>
                <a:spcPts val="0"/>
              </a:spcAft>
              <a:buClr>
                <a:schemeClr val="dk2"/>
              </a:buClr>
              <a:buSzPts val="1200"/>
              <a:buChar char="●"/>
            </a:pPr>
            <a:r>
              <a:rPr lang="en-CA" sz="1200">
                <a:latin typeface="Calibri"/>
                <a:ea typeface="Calibri"/>
                <a:cs typeface="Calibri"/>
                <a:sym typeface="Calibri"/>
              </a:rPr>
              <a:t>Emergency accommodation, emotional support, community referrals, and safety planning</a:t>
            </a:r>
            <a:endParaRPr/>
          </a:p>
          <a:p>
            <a:pPr marL="323850" lvl="0" indent="-171450" algn="l" rtl="0">
              <a:lnSpc>
                <a:spcPct val="90000"/>
              </a:lnSpc>
              <a:spcBef>
                <a:spcPts val="800"/>
              </a:spcBef>
              <a:spcAft>
                <a:spcPts val="0"/>
              </a:spcAft>
              <a:buClr>
                <a:schemeClr val="dk2"/>
              </a:buClr>
              <a:buSzPts val="1200"/>
              <a:buChar char="●"/>
            </a:pPr>
            <a:r>
              <a:rPr lang="en-CA" sz="1200">
                <a:latin typeface="Calibri"/>
                <a:ea typeface="Calibri"/>
                <a:cs typeface="Calibri"/>
                <a:sym typeface="Calibri"/>
              </a:rPr>
              <a:t>Due to the complex nature of the crime and for more information on supports,  please call 807-684-1051</a:t>
            </a:r>
            <a:endParaRPr/>
          </a:p>
          <a:p>
            <a:pPr marL="323850" lvl="0" indent="-171450" algn="l" rtl="0">
              <a:lnSpc>
                <a:spcPct val="90000"/>
              </a:lnSpc>
              <a:spcBef>
                <a:spcPts val="800"/>
              </a:spcBef>
              <a:spcAft>
                <a:spcPts val="0"/>
              </a:spcAft>
              <a:buClr>
                <a:schemeClr val="dk2"/>
              </a:buClr>
              <a:buSzPts val="1200"/>
              <a:buChar char="●"/>
            </a:pPr>
            <a:r>
              <a:rPr lang="en-CA" sz="1200">
                <a:latin typeface="Calibri"/>
                <a:ea typeface="Calibri"/>
                <a:cs typeface="Calibri"/>
                <a:sym typeface="Calibri"/>
              </a:rPr>
              <a:t>Go Bags are available for emergency planning</a:t>
            </a:r>
            <a:endParaRPr/>
          </a:p>
          <a:p>
            <a:pPr marL="0" lvl="0" indent="0" algn="l" rtl="0">
              <a:lnSpc>
                <a:spcPct val="90000"/>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algn="l" rtl="0">
              <a:lnSpc>
                <a:spcPct val="90000"/>
              </a:lnSpc>
              <a:spcBef>
                <a:spcPts val="0"/>
              </a:spcBef>
              <a:spcAft>
                <a:spcPts val="1200"/>
              </a:spcAft>
              <a:buClr>
                <a:schemeClr val="dk1"/>
              </a:buClr>
              <a:buSzPts val="1800"/>
              <a:buNone/>
            </a:pPr>
            <a:r>
              <a:rPr lang="en-CA" sz="1200">
                <a:solidFill>
                  <a:schemeClr val="dk1"/>
                </a:solidFill>
                <a:latin typeface="Calibri"/>
                <a:ea typeface="Calibri"/>
                <a:cs typeface="Calibri"/>
                <a:sym typeface="Calibri"/>
              </a:rPr>
              <a:t>Referrals to IPV Crisis Shelters will be sought first for emergency accommodations and intake completed by the direct victim if required. </a:t>
            </a:r>
            <a:r>
              <a:rPr lang="en-CA" sz="1200">
                <a:latin typeface="Calibri"/>
                <a:ea typeface="Calibri"/>
                <a:cs typeface="Calibri"/>
                <a:sym typeface="Calibri"/>
              </a:rPr>
              <a:t>TBAVS is an alternative to reporting to Police if there are safety or personal factors to calling Police.</a:t>
            </a:r>
            <a:endParaRPr sz="1200">
              <a:solidFill>
                <a:schemeClr val="dk1"/>
              </a:solidFill>
              <a:latin typeface="Calibri"/>
              <a:ea typeface="Calibri"/>
              <a:cs typeface="Calibri"/>
              <a:sym typeface="Calibri"/>
            </a:endParaRPr>
          </a:p>
        </p:txBody>
      </p:sp>
      <p:grpSp>
        <p:nvGrpSpPr>
          <p:cNvPr id="172" name="Google Shape;172;p6"/>
          <p:cNvGrpSpPr/>
          <p:nvPr/>
        </p:nvGrpSpPr>
        <p:grpSpPr>
          <a:xfrm>
            <a:off x="8541168" y="1744061"/>
            <a:ext cx="349093" cy="654113"/>
            <a:chOff x="11388224" y="2325422"/>
            <a:chExt cx="465458" cy="872153"/>
          </a:xfrm>
        </p:grpSpPr>
        <p:sp>
          <p:nvSpPr>
            <p:cNvPr id="173" name="Google Shape;173;p6"/>
            <p:cNvSpPr/>
            <p:nvPr/>
          </p:nvSpPr>
          <p:spPr>
            <a:xfrm>
              <a:off x="11403764" y="2325422"/>
              <a:ext cx="139039" cy="13903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74" name="Google Shape;174;p6"/>
            <p:cNvSpPr/>
            <p:nvPr/>
          </p:nvSpPr>
          <p:spPr>
            <a:xfrm>
              <a:off x="11762544" y="2554717"/>
              <a:ext cx="91138" cy="91138"/>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75" name="Google Shape;175;p6"/>
            <p:cNvSpPr/>
            <p:nvPr/>
          </p:nvSpPr>
          <p:spPr>
            <a:xfrm>
              <a:off x="11388224" y="3069861"/>
              <a:ext cx="127714" cy="127714"/>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grpSp>
      <p:sp>
        <p:nvSpPr>
          <p:cNvPr id="176" name="Google Shape;176;p6"/>
          <p:cNvSpPr/>
          <p:nvPr/>
        </p:nvSpPr>
        <p:spPr>
          <a:xfrm>
            <a:off x="8358798" y="1696168"/>
            <a:ext cx="612481" cy="782872"/>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sp>
        <p:nvSpPr>
          <p:cNvPr id="177" name="Google Shape;177;p6"/>
          <p:cNvSpPr txBox="1"/>
          <p:nvPr/>
        </p:nvSpPr>
        <p:spPr>
          <a:xfrm>
            <a:off x="5574658" y="298009"/>
            <a:ext cx="1489460" cy="200055"/>
          </a:xfrm>
          <a:prstGeom prst="rect">
            <a:avLst/>
          </a:prstGeom>
          <a:solidFill>
            <a:schemeClr val="accent4"/>
          </a:solidFill>
          <a:ln w="12700" cap="flat" cmpd="sng">
            <a:solidFill>
              <a:srgbClr val="5D487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CA" sz="700">
                <a:solidFill>
                  <a:schemeClr val="lt1"/>
                </a:solidFill>
                <a:latin typeface="Calibri"/>
                <a:ea typeface="Calibri"/>
                <a:cs typeface="Calibri"/>
                <a:sym typeface="Calibri"/>
              </a:rPr>
              <a:t>Refer to #3 Important Information</a:t>
            </a:r>
            <a:endParaRPr/>
          </a:p>
        </p:txBody>
      </p:sp>
      <p:pic>
        <p:nvPicPr>
          <p:cNvPr id="178" name="Google Shape;178;p6" descr="Person touching water"/>
          <p:cNvPicPr preferRelativeResize="0"/>
          <p:nvPr/>
        </p:nvPicPr>
        <p:blipFill rotWithShape="1">
          <a:blip r:embed="rId5">
            <a:alphaModFix/>
          </a:blip>
          <a:srcRect/>
          <a:stretch/>
        </p:blipFill>
        <p:spPr>
          <a:xfrm>
            <a:off x="3567679" y="4049100"/>
            <a:ext cx="1217502" cy="811668"/>
          </a:xfrm>
          <a:prstGeom prst="ellipse">
            <a:avLst/>
          </a:prstGeom>
          <a:noFill/>
          <a:ln>
            <a:noFill/>
          </a:ln>
        </p:spPr>
      </p:pic>
      <p:pic>
        <p:nvPicPr>
          <p:cNvPr id="2" name="Audio Recording Apr 12, 2023 at 9:00:16 AM">
            <a:hlinkClick r:id="" action="ppaction://media"/>
            <a:extLst>
              <a:ext uri="{FF2B5EF4-FFF2-40B4-BE49-F238E27FC236}">
                <a16:creationId xmlns:a16="http://schemas.microsoft.com/office/drawing/2014/main" id="{7524901B-4017-8882-1C48-83BBA1142F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2165350"/>
            <a:ext cx="812800" cy="8128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7"/>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sp>
        <p:nvSpPr>
          <p:cNvPr id="184" name="Google Shape;184;p7"/>
          <p:cNvSpPr txBox="1">
            <a:spLocks noGrp="1"/>
          </p:cNvSpPr>
          <p:nvPr>
            <p:ph type="title"/>
          </p:nvPr>
        </p:nvSpPr>
        <p:spPr>
          <a:xfrm>
            <a:off x="602830" y="-282343"/>
            <a:ext cx="7912519" cy="88719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7030A0"/>
              </a:buClr>
              <a:buSzPts val="2800"/>
              <a:buFont typeface="Arial"/>
              <a:buNone/>
            </a:pPr>
            <a:r>
              <a:rPr lang="en-CA" sz="2400" b="1">
                <a:solidFill>
                  <a:srgbClr val="7030A0"/>
                </a:solidFill>
                <a:latin typeface="Arial"/>
                <a:ea typeface="Arial"/>
                <a:cs typeface="Arial"/>
                <a:sym typeface="Arial"/>
              </a:rPr>
              <a:t>7-Sexual Assault </a:t>
            </a:r>
            <a:endParaRPr sz="2400" b="1">
              <a:solidFill>
                <a:srgbClr val="7030A0"/>
              </a:solidFill>
              <a:latin typeface="Arial"/>
              <a:ea typeface="Arial"/>
              <a:cs typeface="Arial"/>
              <a:sym typeface="Arial"/>
            </a:endParaRPr>
          </a:p>
        </p:txBody>
      </p:sp>
      <p:cxnSp>
        <p:nvCxnSpPr>
          <p:cNvPr id="185" name="Google Shape;185;p7"/>
          <p:cNvCxnSpPr/>
          <p:nvPr/>
        </p:nvCxnSpPr>
        <p:spPr>
          <a:xfrm>
            <a:off x="6658" y="604852"/>
            <a:ext cx="5927792" cy="0"/>
          </a:xfrm>
          <a:prstGeom prst="straightConnector1">
            <a:avLst/>
          </a:prstGeom>
          <a:noFill/>
          <a:ln w="25400" cap="sq" cmpd="sng">
            <a:solidFill>
              <a:schemeClr val="accent1"/>
            </a:solidFill>
            <a:prstDash val="solid"/>
            <a:bevel/>
            <a:headEnd type="none" w="sm" len="sm"/>
            <a:tailEnd type="none" w="sm" len="sm"/>
          </a:ln>
        </p:spPr>
      </p:cxnSp>
      <p:sp>
        <p:nvSpPr>
          <p:cNvPr id="186" name="Google Shape;186;p7"/>
          <p:cNvSpPr txBox="1">
            <a:spLocks noGrp="1"/>
          </p:cNvSpPr>
          <p:nvPr>
            <p:ph type="body" idx="1"/>
          </p:nvPr>
        </p:nvSpPr>
        <p:spPr>
          <a:xfrm>
            <a:off x="602831" y="811668"/>
            <a:ext cx="7912519" cy="38955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500"/>
              <a:buFont typeface="Arial"/>
              <a:buNone/>
            </a:pPr>
            <a:r>
              <a:rPr lang="en-CA" sz="1200" b="1">
                <a:latin typeface="Calibri"/>
                <a:ea typeface="Calibri"/>
                <a:cs typeface="Calibri"/>
                <a:sym typeface="Calibri"/>
              </a:rPr>
              <a:t>“Sexual Assault” is any sexual contact not agreed to, including unwanted sexual touching or sex; the use of force, threats or intimidation to make an individual do something sexual that they do not want to do; and/or sexual activity that an individual is unable to agree to because they are, for example, unconscious or intoxicated. </a:t>
            </a:r>
            <a:endParaRPr/>
          </a:p>
          <a:p>
            <a:pPr marL="0" lvl="0" indent="0" algn="l" rtl="0">
              <a:lnSpc>
                <a:spcPct val="90000"/>
              </a:lnSpc>
              <a:spcBef>
                <a:spcPts val="0"/>
              </a:spcBef>
              <a:spcAft>
                <a:spcPts val="0"/>
              </a:spcAft>
              <a:buClr>
                <a:schemeClr val="dk1"/>
              </a:buClr>
              <a:buSzPts val="1500"/>
              <a:buFont typeface="Arial"/>
              <a:buNone/>
            </a:pPr>
            <a:endParaRPr sz="1200" b="1">
              <a:latin typeface="Calibri"/>
              <a:ea typeface="Calibri"/>
              <a:cs typeface="Calibri"/>
              <a:sym typeface="Calibri"/>
            </a:endParaRPr>
          </a:p>
          <a:p>
            <a:pPr marL="0" lvl="0" indent="0" algn="l" rtl="0">
              <a:lnSpc>
                <a:spcPct val="90000"/>
              </a:lnSpc>
              <a:spcBef>
                <a:spcPts val="0"/>
              </a:spcBef>
              <a:spcAft>
                <a:spcPts val="0"/>
              </a:spcAft>
              <a:buClr>
                <a:schemeClr val="dk1"/>
              </a:buClr>
              <a:buSzPts val="1500"/>
              <a:buFont typeface="Arial"/>
              <a:buNone/>
            </a:pPr>
            <a:r>
              <a:rPr lang="en-CA" sz="1200" b="1">
                <a:latin typeface="Calibri"/>
                <a:ea typeface="Calibri"/>
                <a:cs typeface="Calibri"/>
                <a:sym typeface="Calibri"/>
              </a:rPr>
              <a:t>Voyeurism/Distribution of Intimate Images is also considered “Sexual Assault.”</a:t>
            </a:r>
            <a:endParaRPr/>
          </a:p>
          <a:p>
            <a:pPr marL="0" lvl="0" indent="0" algn="l" rtl="0">
              <a:lnSpc>
                <a:spcPct val="90000"/>
              </a:lnSpc>
              <a:spcBef>
                <a:spcPts val="0"/>
              </a:spcBef>
              <a:spcAft>
                <a:spcPts val="0"/>
              </a:spcAft>
              <a:buClr>
                <a:schemeClr val="dk1"/>
              </a:buClr>
              <a:buSzPts val="1500"/>
              <a:buFont typeface="Arial"/>
              <a:buNone/>
            </a:pPr>
            <a:endParaRPr sz="1200">
              <a:latin typeface="Calibri"/>
              <a:ea typeface="Calibri"/>
              <a:cs typeface="Calibri"/>
              <a:sym typeface="Calibri"/>
            </a:endParaRPr>
          </a:p>
          <a:p>
            <a:pPr marL="0" lvl="0" indent="0" algn="l" rtl="0">
              <a:lnSpc>
                <a:spcPct val="90000"/>
              </a:lnSpc>
              <a:spcBef>
                <a:spcPts val="0"/>
              </a:spcBef>
              <a:spcAft>
                <a:spcPts val="0"/>
              </a:spcAft>
              <a:buClr>
                <a:schemeClr val="dk1"/>
              </a:buClr>
              <a:buSzPts val="1500"/>
              <a:buFont typeface="Arial"/>
              <a:buNone/>
            </a:pPr>
            <a:r>
              <a:rPr lang="en-CA" sz="1200" b="1">
                <a:solidFill>
                  <a:srgbClr val="7030A0"/>
                </a:solidFill>
                <a:latin typeface="Calibri"/>
                <a:ea typeface="Calibri"/>
                <a:cs typeface="Calibri"/>
                <a:sym typeface="Calibri"/>
              </a:rPr>
              <a:t>Timeline to report:</a:t>
            </a:r>
            <a:r>
              <a:rPr lang="en-CA" sz="1200">
                <a:latin typeface="Calibri"/>
                <a:ea typeface="Calibri"/>
                <a:cs typeface="Calibri"/>
                <a:sym typeface="Calibri"/>
              </a:rPr>
              <a:t> 45 days from the incident</a:t>
            </a:r>
            <a:endParaRPr/>
          </a:p>
          <a:p>
            <a:pPr marL="0" lvl="0" indent="0" algn="l" rtl="0">
              <a:lnSpc>
                <a:spcPct val="90000"/>
              </a:lnSpc>
              <a:spcBef>
                <a:spcPts val="800"/>
              </a:spcBef>
              <a:spcAft>
                <a:spcPts val="0"/>
              </a:spcAft>
              <a:buClr>
                <a:schemeClr val="dk2"/>
              </a:buClr>
              <a:buSzPts val="1500"/>
              <a:buFont typeface="Arial"/>
              <a:buNone/>
            </a:pPr>
            <a:r>
              <a:rPr lang="en-CA" sz="1200" b="1">
                <a:solidFill>
                  <a:srgbClr val="7030A0"/>
                </a:solidFill>
                <a:latin typeface="Calibri"/>
                <a:ea typeface="Calibri"/>
                <a:cs typeface="Calibri"/>
                <a:sym typeface="Calibri"/>
              </a:rPr>
              <a:t>Required:</a:t>
            </a:r>
            <a:endParaRPr sz="1200">
              <a:solidFill>
                <a:srgbClr val="7030A0"/>
              </a:solidFill>
              <a:latin typeface="Calibri"/>
              <a:ea typeface="Calibri"/>
              <a:cs typeface="Calibri"/>
              <a:sym typeface="Calibri"/>
            </a:endParaRPr>
          </a:p>
          <a:p>
            <a:pPr marL="457200" lvl="0" indent="-323850" algn="l" rtl="0">
              <a:lnSpc>
                <a:spcPct val="150000"/>
              </a:lnSpc>
              <a:spcBef>
                <a:spcPts val="0"/>
              </a:spcBef>
              <a:spcAft>
                <a:spcPts val="0"/>
              </a:spcAft>
              <a:buClr>
                <a:schemeClr val="dk2"/>
              </a:buClr>
              <a:buSzPts val="1500"/>
              <a:buChar char="•"/>
            </a:pPr>
            <a:r>
              <a:rPr lang="en-CA" sz="1200">
                <a:latin typeface="Calibri"/>
                <a:ea typeface="Calibri"/>
                <a:cs typeface="Calibri"/>
                <a:sym typeface="Calibri"/>
              </a:rPr>
              <a:t>VQRP+ Application and Consent form to be reviewed and signed </a:t>
            </a:r>
            <a:endParaRPr/>
          </a:p>
          <a:p>
            <a:pPr marL="0" lvl="0" indent="0" algn="l" rtl="0">
              <a:lnSpc>
                <a:spcPct val="150000"/>
              </a:lnSpc>
              <a:spcBef>
                <a:spcPts val="800"/>
              </a:spcBef>
              <a:spcAft>
                <a:spcPts val="0"/>
              </a:spcAft>
              <a:buClr>
                <a:schemeClr val="dk2"/>
              </a:buClr>
              <a:buSzPts val="1500"/>
              <a:buFont typeface="Arial"/>
              <a:buNone/>
            </a:pPr>
            <a:r>
              <a:rPr lang="en-CA" sz="1200" b="1">
                <a:solidFill>
                  <a:srgbClr val="7030A0"/>
                </a:solidFill>
                <a:latin typeface="Calibri"/>
                <a:ea typeface="Calibri"/>
                <a:cs typeface="Calibri"/>
                <a:sym typeface="Calibri"/>
              </a:rPr>
              <a:t>May be eligible for:</a:t>
            </a:r>
            <a:endParaRPr/>
          </a:p>
          <a:p>
            <a:pPr marL="457200" lvl="0" indent="-323850" algn="l" rtl="0">
              <a:lnSpc>
                <a:spcPct val="150000"/>
              </a:lnSpc>
              <a:spcBef>
                <a:spcPts val="0"/>
              </a:spcBef>
              <a:spcAft>
                <a:spcPts val="0"/>
              </a:spcAft>
              <a:buClr>
                <a:schemeClr val="dk2"/>
              </a:buClr>
              <a:buSzPts val="1500"/>
              <a:buChar char="•"/>
            </a:pPr>
            <a:r>
              <a:rPr lang="en-CA" sz="1200">
                <a:latin typeface="Calibri"/>
                <a:ea typeface="Calibri"/>
                <a:cs typeface="Calibri"/>
                <a:sym typeface="Calibri"/>
              </a:rPr>
              <a:t>Community referrals and support</a:t>
            </a:r>
            <a:endParaRPr/>
          </a:p>
          <a:p>
            <a:pPr marL="457200" lvl="0" indent="-323850" algn="l" rtl="0">
              <a:lnSpc>
                <a:spcPct val="150000"/>
              </a:lnSpc>
              <a:spcBef>
                <a:spcPts val="0"/>
              </a:spcBef>
              <a:spcAft>
                <a:spcPts val="0"/>
              </a:spcAft>
              <a:buClr>
                <a:schemeClr val="dk2"/>
              </a:buClr>
              <a:buSzPts val="1500"/>
              <a:buChar char="•"/>
            </a:pPr>
            <a:r>
              <a:rPr lang="en-CA" sz="1200">
                <a:latin typeface="Calibri"/>
                <a:ea typeface="Calibri"/>
                <a:cs typeface="Calibri"/>
                <a:sym typeface="Calibri"/>
              </a:rPr>
              <a:t>VQRP+ approved services</a:t>
            </a:r>
            <a:endParaRPr/>
          </a:p>
          <a:p>
            <a:pPr marL="133350" lvl="0" indent="0" algn="l" rtl="0">
              <a:lnSpc>
                <a:spcPct val="90000"/>
              </a:lnSpc>
              <a:spcBef>
                <a:spcPts val="0"/>
              </a:spcBef>
              <a:spcAft>
                <a:spcPts val="0"/>
              </a:spcAft>
              <a:buClr>
                <a:schemeClr val="dk2"/>
              </a:buClr>
              <a:buSzPts val="1500"/>
              <a:buNone/>
            </a:pPr>
            <a:endParaRPr sz="1200">
              <a:latin typeface="Calibri"/>
              <a:ea typeface="Calibri"/>
              <a:cs typeface="Calibri"/>
              <a:sym typeface="Calibri"/>
            </a:endParaRPr>
          </a:p>
          <a:p>
            <a:pPr marL="457200" lvl="0" indent="-228600" algn="l" rtl="0">
              <a:lnSpc>
                <a:spcPct val="90000"/>
              </a:lnSpc>
              <a:spcBef>
                <a:spcPts val="0"/>
              </a:spcBef>
              <a:spcAft>
                <a:spcPts val="0"/>
              </a:spcAft>
              <a:buClr>
                <a:schemeClr val="dk2"/>
              </a:buClr>
              <a:buSzPts val="1500"/>
              <a:buNone/>
            </a:pPr>
            <a:endParaRPr sz="1200">
              <a:latin typeface="Calibri"/>
              <a:ea typeface="Calibri"/>
              <a:cs typeface="Calibri"/>
              <a:sym typeface="Calibri"/>
            </a:endParaRPr>
          </a:p>
          <a:p>
            <a:pPr marL="133350" lvl="0" indent="0" algn="l" rtl="0">
              <a:lnSpc>
                <a:spcPct val="90000"/>
              </a:lnSpc>
              <a:spcBef>
                <a:spcPts val="0"/>
              </a:spcBef>
              <a:spcAft>
                <a:spcPts val="0"/>
              </a:spcAft>
              <a:buClr>
                <a:schemeClr val="dk2"/>
              </a:buClr>
              <a:buSzPts val="1500"/>
              <a:buNone/>
            </a:pPr>
            <a:endParaRPr sz="1200">
              <a:latin typeface="Calibri"/>
              <a:ea typeface="Calibri"/>
              <a:cs typeface="Calibri"/>
              <a:sym typeface="Calibri"/>
            </a:endParaRPr>
          </a:p>
          <a:p>
            <a:pPr marL="0" lvl="0" indent="0" algn="l" rtl="0">
              <a:lnSpc>
                <a:spcPct val="90000"/>
              </a:lnSpc>
              <a:spcBef>
                <a:spcPts val="0"/>
              </a:spcBef>
              <a:spcAft>
                <a:spcPts val="1200"/>
              </a:spcAft>
              <a:buClr>
                <a:schemeClr val="dk1"/>
              </a:buClr>
              <a:buSzPts val="1800"/>
              <a:buNone/>
            </a:pPr>
            <a:endParaRPr sz="1200">
              <a:solidFill>
                <a:schemeClr val="dk1"/>
              </a:solidFill>
            </a:endParaRPr>
          </a:p>
        </p:txBody>
      </p:sp>
      <p:grpSp>
        <p:nvGrpSpPr>
          <p:cNvPr id="187" name="Google Shape;187;p7"/>
          <p:cNvGrpSpPr/>
          <p:nvPr/>
        </p:nvGrpSpPr>
        <p:grpSpPr>
          <a:xfrm>
            <a:off x="8541168" y="1744061"/>
            <a:ext cx="349093" cy="654113"/>
            <a:chOff x="11388224" y="2325422"/>
            <a:chExt cx="465458" cy="872153"/>
          </a:xfrm>
        </p:grpSpPr>
        <p:sp>
          <p:nvSpPr>
            <p:cNvPr id="188" name="Google Shape;188;p7"/>
            <p:cNvSpPr/>
            <p:nvPr/>
          </p:nvSpPr>
          <p:spPr>
            <a:xfrm>
              <a:off x="11403764" y="2325422"/>
              <a:ext cx="139039" cy="13903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89" name="Google Shape;189;p7"/>
            <p:cNvSpPr/>
            <p:nvPr/>
          </p:nvSpPr>
          <p:spPr>
            <a:xfrm>
              <a:off x="11762544" y="2554717"/>
              <a:ext cx="91138" cy="91138"/>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190" name="Google Shape;190;p7"/>
            <p:cNvSpPr/>
            <p:nvPr/>
          </p:nvSpPr>
          <p:spPr>
            <a:xfrm>
              <a:off x="11388224" y="3069861"/>
              <a:ext cx="127714" cy="127714"/>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grpSp>
      <p:sp>
        <p:nvSpPr>
          <p:cNvPr id="191" name="Google Shape;191;p7"/>
          <p:cNvSpPr/>
          <p:nvPr/>
        </p:nvSpPr>
        <p:spPr>
          <a:xfrm>
            <a:off x="8358798" y="1696168"/>
            <a:ext cx="612481" cy="782872"/>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sp>
        <p:nvSpPr>
          <p:cNvPr id="192" name="Google Shape;192;p7"/>
          <p:cNvSpPr txBox="1"/>
          <p:nvPr/>
        </p:nvSpPr>
        <p:spPr>
          <a:xfrm>
            <a:off x="3402957" y="275361"/>
            <a:ext cx="1489460" cy="200055"/>
          </a:xfrm>
          <a:prstGeom prst="rect">
            <a:avLst/>
          </a:prstGeom>
          <a:solidFill>
            <a:schemeClr val="accent4"/>
          </a:solidFill>
          <a:ln w="12700" cap="flat" cmpd="sng">
            <a:solidFill>
              <a:srgbClr val="5D487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CA" sz="700">
                <a:solidFill>
                  <a:schemeClr val="lt1"/>
                </a:solidFill>
                <a:latin typeface="Calibri"/>
                <a:ea typeface="Calibri"/>
                <a:cs typeface="Calibri"/>
                <a:sym typeface="Calibri"/>
              </a:rPr>
              <a:t>Refer to #3 Important Information</a:t>
            </a:r>
            <a:endParaRPr/>
          </a:p>
        </p:txBody>
      </p:sp>
      <p:pic>
        <p:nvPicPr>
          <p:cNvPr id="193" name="Google Shape;193;p7" descr="Close-up of hand being held"/>
          <p:cNvPicPr preferRelativeResize="0"/>
          <p:nvPr/>
        </p:nvPicPr>
        <p:blipFill rotWithShape="1">
          <a:blip r:embed="rId5">
            <a:alphaModFix/>
          </a:blip>
          <a:srcRect/>
          <a:stretch/>
        </p:blipFill>
        <p:spPr>
          <a:xfrm>
            <a:off x="4892417" y="2644366"/>
            <a:ext cx="2714394" cy="1811516"/>
          </a:xfrm>
          <a:prstGeom prst="ellipse">
            <a:avLst/>
          </a:prstGeom>
          <a:noFill/>
          <a:ln>
            <a:noFill/>
          </a:ln>
        </p:spPr>
      </p:pic>
      <p:pic>
        <p:nvPicPr>
          <p:cNvPr id="2" name="Audio Recording Apr 11, 2023 at 2:27:22 PM">
            <a:hlinkClick r:id="" action="ppaction://media"/>
            <a:extLst>
              <a:ext uri="{FF2B5EF4-FFF2-40B4-BE49-F238E27FC236}">
                <a16:creationId xmlns:a16="http://schemas.microsoft.com/office/drawing/2014/main" id="{ADAD1C38-68D5-FB4B-DFC1-3DD5789B7E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49429" y="1831566"/>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8"/>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sp>
        <p:nvSpPr>
          <p:cNvPr id="199" name="Google Shape;199;p8"/>
          <p:cNvSpPr txBox="1">
            <a:spLocks noGrp="1"/>
          </p:cNvSpPr>
          <p:nvPr>
            <p:ph type="title"/>
          </p:nvPr>
        </p:nvSpPr>
        <p:spPr>
          <a:xfrm>
            <a:off x="602830" y="-282343"/>
            <a:ext cx="7912519" cy="88719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7030A0"/>
              </a:buClr>
              <a:buSzPts val="2800"/>
              <a:buFont typeface="Arial"/>
              <a:buNone/>
            </a:pPr>
            <a:r>
              <a:rPr lang="en-CA" sz="2400" b="1">
                <a:solidFill>
                  <a:srgbClr val="7030A0"/>
                </a:solidFill>
                <a:latin typeface="Arial"/>
                <a:ea typeface="Arial"/>
                <a:cs typeface="Arial"/>
                <a:sym typeface="Arial"/>
              </a:rPr>
              <a:t>8-Serious Assault</a:t>
            </a:r>
            <a:endParaRPr sz="2400" b="1">
              <a:solidFill>
                <a:srgbClr val="7030A0"/>
              </a:solidFill>
              <a:latin typeface="Arial"/>
              <a:ea typeface="Arial"/>
              <a:cs typeface="Arial"/>
              <a:sym typeface="Arial"/>
            </a:endParaRPr>
          </a:p>
        </p:txBody>
      </p:sp>
      <p:cxnSp>
        <p:nvCxnSpPr>
          <p:cNvPr id="200" name="Google Shape;200;p8"/>
          <p:cNvCxnSpPr/>
          <p:nvPr/>
        </p:nvCxnSpPr>
        <p:spPr>
          <a:xfrm>
            <a:off x="6658" y="604852"/>
            <a:ext cx="5927792" cy="0"/>
          </a:xfrm>
          <a:prstGeom prst="straightConnector1">
            <a:avLst/>
          </a:prstGeom>
          <a:noFill/>
          <a:ln w="25400" cap="sq" cmpd="sng">
            <a:solidFill>
              <a:schemeClr val="accent1"/>
            </a:solidFill>
            <a:prstDash val="solid"/>
            <a:bevel/>
            <a:headEnd type="none" w="sm" len="sm"/>
            <a:tailEnd type="none" w="sm" len="sm"/>
          </a:ln>
        </p:spPr>
      </p:cxnSp>
      <p:sp>
        <p:nvSpPr>
          <p:cNvPr id="201" name="Google Shape;201;p8"/>
          <p:cNvSpPr txBox="1">
            <a:spLocks noGrp="1"/>
          </p:cNvSpPr>
          <p:nvPr>
            <p:ph type="body" idx="1"/>
          </p:nvPr>
        </p:nvSpPr>
        <p:spPr>
          <a:xfrm>
            <a:off x="602831" y="811668"/>
            <a:ext cx="7912519" cy="38955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CA" sz="1200" b="1" dirty="0">
                <a:latin typeface="Calibri"/>
                <a:ea typeface="Calibri"/>
                <a:cs typeface="Calibri"/>
                <a:sym typeface="Calibri"/>
              </a:rPr>
              <a:t>“Serious Assault” includes the following criminal offenses: assault/threaten with a weapon, assault causing bodily harm, aggravated assault, criminal negligence causing bodily harm, kidnapping/abduction, forcible confinement, discharge of a firearm (where the individual is at substantial risk of harm), robbery (where it results in bodily harm), arson (where it causes bodily harm or where the home was occupied at the time of the crime), and failure to provide the necessities of life resulting in harm. </a:t>
            </a:r>
            <a:endParaRPr dirty="0"/>
          </a:p>
          <a:p>
            <a:pPr marL="0" lvl="0" indent="0" algn="l" rtl="0">
              <a:lnSpc>
                <a:spcPct val="90000"/>
              </a:lnSpc>
              <a:spcBef>
                <a:spcPts val="0"/>
              </a:spcBef>
              <a:spcAft>
                <a:spcPts val="0"/>
              </a:spcAft>
              <a:buClr>
                <a:schemeClr val="dk1"/>
              </a:buClr>
              <a:buSzPts val="1800"/>
              <a:buNone/>
            </a:pPr>
            <a:endParaRPr sz="1200" b="1" dirty="0">
              <a:latin typeface="Calibri"/>
              <a:ea typeface="Calibri"/>
              <a:cs typeface="Calibri"/>
              <a:sym typeface="Calibri"/>
            </a:endParaRPr>
          </a:p>
          <a:p>
            <a:pPr marL="0" lvl="0" indent="0" algn="l" rtl="0">
              <a:lnSpc>
                <a:spcPct val="105000"/>
              </a:lnSpc>
              <a:spcBef>
                <a:spcPts val="0"/>
              </a:spcBef>
              <a:spcAft>
                <a:spcPts val="0"/>
              </a:spcAft>
              <a:buClr>
                <a:schemeClr val="dk1"/>
              </a:buClr>
              <a:buSzPts val="605"/>
              <a:buFont typeface="Arial"/>
              <a:buNone/>
            </a:pPr>
            <a:r>
              <a:rPr lang="en-CA" sz="1200" b="1" dirty="0">
                <a:solidFill>
                  <a:srgbClr val="7030A0"/>
                </a:solidFill>
                <a:latin typeface="Calibri"/>
                <a:ea typeface="Calibri"/>
                <a:cs typeface="Calibri"/>
                <a:sym typeface="Calibri"/>
              </a:rPr>
              <a:t>Timeline to report:</a:t>
            </a:r>
            <a:r>
              <a:rPr lang="en-CA" sz="1200" dirty="0">
                <a:latin typeface="Calibri"/>
                <a:ea typeface="Calibri"/>
                <a:cs typeface="Calibri"/>
                <a:sym typeface="Calibri"/>
              </a:rPr>
              <a:t> 45 days from the incident</a:t>
            </a:r>
            <a:endParaRPr sz="1200" dirty="0">
              <a:solidFill>
                <a:schemeClr val="dk1"/>
              </a:solidFill>
              <a:latin typeface="Calibri"/>
              <a:ea typeface="Calibri"/>
              <a:cs typeface="Calibri"/>
              <a:sym typeface="Calibri"/>
            </a:endParaRPr>
          </a:p>
          <a:p>
            <a:pPr marL="0" lvl="0" indent="0" algn="l" rtl="0">
              <a:lnSpc>
                <a:spcPct val="105000"/>
              </a:lnSpc>
              <a:spcBef>
                <a:spcPts val="0"/>
              </a:spcBef>
              <a:spcAft>
                <a:spcPts val="0"/>
              </a:spcAft>
              <a:buClr>
                <a:schemeClr val="dk1"/>
              </a:buClr>
              <a:buSzPts val="605"/>
              <a:buFont typeface="Arial"/>
              <a:buNone/>
            </a:pPr>
            <a:endParaRPr sz="1200" dirty="0">
              <a:latin typeface="Calibri"/>
              <a:ea typeface="Calibri"/>
              <a:cs typeface="Calibri"/>
              <a:sym typeface="Calibri"/>
            </a:endParaRPr>
          </a:p>
          <a:p>
            <a:pPr marL="0" lvl="0" indent="0" algn="l" rtl="0">
              <a:lnSpc>
                <a:spcPct val="105000"/>
              </a:lnSpc>
              <a:spcBef>
                <a:spcPts val="0"/>
              </a:spcBef>
              <a:spcAft>
                <a:spcPts val="0"/>
              </a:spcAft>
              <a:buClr>
                <a:schemeClr val="dk1"/>
              </a:buClr>
              <a:buSzPts val="605"/>
              <a:buFont typeface="Arial"/>
              <a:buNone/>
            </a:pPr>
            <a:r>
              <a:rPr lang="en-CA" sz="1200" b="1" dirty="0">
                <a:solidFill>
                  <a:srgbClr val="7030A0"/>
                </a:solidFill>
                <a:latin typeface="Calibri"/>
                <a:ea typeface="Calibri"/>
                <a:cs typeface="Calibri"/>
                <a:sym typeface="Calibri"/>
              </a:rPr>
              <a:t>Required: </a:t>
            </a:r>
            <a:endParaRPr sz="1200" dirty="0">
              <a:solidFill>
                <a:srgbClr val="7030A0"/>
              </a:solidFill>
              <a:latin typeface="Calibri"/>
              <a:ea typeface="Calibri"/>
              <a:cs typeface="Calibri"/>
              <a:sym typeface="Calibri"/>
            </a:endParaRPr>
          </a:p>
          <a:p>
            <a:pPr marL="171450" lvl="0" indent="-171450" algn="l" rtl="0">
              <a:lnSpc>
                <a:spcPct val="150000"/>
              </a:lnSpc>
              <a:spcBef>
                <a:spcPts val="0"/>
              </a:spcBef>
              <a:spcAft>
                <a:spcPts val="0"/>
              </a:spcAft>
              <a:buClr>
                <a:schemeClr val="dk1"/>
              </a:buClr>
              <a:buSzPts val="1200"/>
              <a:buChar char="●"/>
            </a:pPr>
            <a:r>
              <a:rPr lang="en-CA" sz="1200" dirty="0">
                <a:latin typeface="Calibri"/>
                <a:ea typeface="Calibri"/>
                <a:cs typeface="Calibri"/>
                <a:sym typeface="Calibri"/>
              </a:rPr>
              <a:t>Police incident and badge number</a:t>
            </a:r>
            <a:endParaRPr dirty="0"/>
          </a:p>
          <a:p>
            <a:pPr marL="171450" lvl="0" indent="-171450" algn="l" rtl="0">
              <a:lnSpc>
                <a:spcPct val="150000"/>
              </a:lnSpc>
              <a:spcBef>
                <a:spcPts val="0"/>
              </a:spcBef>
              <a:spcAft>
                <a:spcPts val="0"/>
              </a:spcAft>
              <a:buClr>
                <a:schemeClr val="dk1"/>
              </a:buClr>
              <a:buSzPts val="1200"/>
              <a:buChar char="●"/>
            </a:pPr>
            <a:r>
              <a:rPr lang="en-CA" sz="1200" dirty="0">
                <a:latin typeface="Calibri"/>
                <a:ea typeface="Calibri"/>
                <a:cs typeface="Calibri"/>
                <a:sym typeface="Calibri"/>
              </a:rPr>
              <a:t>VQRP+ Application and Consent form to be reviewed and signed </a:t>
            </a:r>
            <a:endParaRPr dirty="0"/>
          </a:p>
          <a:p>
            <a:pPr marL="457200" lvl="0" indent="0" algn="l" rtl="0">
              <a:lnSpc>
                <a:spcPct val="105000"/>
              </a:lnSpc>
              <a:spcBef>
                <a:spcPts val="0"/>
              </a:spcBef>
              <a:spcAft>
                <a:spcPts val="0"/>
              </a:spcAft>
              <a:buClr>
                <a:schemeClr val="dk1"/>
              </a:buClr>
              <a:buSzPts val="1800"/>
              <a:buNone/>
            </a:pPr>
            <a:endParaRPr sz="1200" dirty="0">
              <a:latin typeface="Calibri"/>
              <a:ea typeface="Calibri"/>
              <a:cs typeface="Calibri"/>
              <a:sym typeface="Calibri"/>
            </a:endParaRPr>
          </a:p>
          <a:p>
            <a:pPr marL="0" lvl="0" indent="0" algn="l" rtl="0">
              <a:lnSpc>
                <a:spcPct val="105000"/>
              </a:lnSpc>
              <a:spcBef>
                <a:spcPts val="0"/>
              </a:spcBef>
              <a:spcAft>
                <a:spcPts val="0"/>
              </a:spcAft>
              <a:buClr>
                <a:schemeClr val="dk1"/>
              </a:buClr>
              <a:buSzPts val="605"/>
              <a:buFont typeface="Arial"/>
              <a:buNone/>
            </a:pPr>
            <a:r>
              <a:rPr lang="en-CA" sz="1200" b="1" dirty="0">
                <a:solidFill>
                  <a:srgbClr val="7030A0"/>
                </a:solidFill>
                <a:latin typeface="Calibri"/>
                <a:ea typeface="Calibri"/>
                <a:cs typeface="Calibri"/>
                <a:sym typeface="Calibri"/>
              </a:rPr>
              <a:t>May be eligible for: </a:t>
            </a:r>
            <a:endParaRPr dirty="0"/>
          </a:p>
          <a:p>
            <a:pPr marL="0" lvl="0" indent="0" algn="l" rtl="0">
              <a:lnSpc>
                <a:spcPct val="105000"/>
              </a:lnSpc>
              <a:spcBef>
                <a:spcPts val="0"/>
              </a:spcBef>
              <a:spcAft>
                <a:spcPts val="0"/>
              </a:spcAft>
              <a:buClr>
                <a:schemeClr val="dk1"/>
              </a:buClr>
              <a:buSzPts val="605"/>
              <a:buFont typeface="Arial"/>
              <a:buNone/>
            </a:pPr>
            <a:endParaRPr sz="1200" dirty="0">
              <a:solidFill>
                <a:srgbClr val="7030A0"/>
              </a:solidFill>
              <a:latin typeface="Calibri"/>
              <a:ea typeface="Calibri"/>
              <a:cs typeface="Calibri"/>
              <a:sym typeface="Calibri"/>
            </a:endParaRPr>
          </a:p>
          <a:p>
            <a:pPr marL="171450" lvl="0" indent="-171450" algn="l" rtl="0">
              <a:lnSpc>
                <a:spcPct val="105000"/>
              </a:lnSpc>
              <a:spcBef>
                <a:spcPts val="0"/>
              </a:spcBef>
              <a:spcAft>
                <a:spcPts val="0"/>
              </a:spcAft>
              <a:buClr>
                <a:schemeClr val="dk2"/>
              </a:buClr>
              <a:buSzPts val="1200"/>
              <a:buChar char="●"/>
            </a:pPr>
            <a:r>
              <a:rPr lang="en-CA" sz="1200" dirty="0">
                <a:latin typeface="Calibri"/>
                <a:ea typeface="Calibri"/>
                <a:cs typeface="Calibri"/>
                <a:sym typeface="Calibri"/>
              </a:rPr>
              <a:t>Due to the complex nature of this crime, please contact 807-684-1051 to determine supports you may be eligible for.</a:t>
            </a:r>
            <a:endParaRPr dirty="0"/>
          </a:p>
          <a:p>
            <a:pPr marL="0" lvl="0" indent="0" algn="l" rtl="0">
              <a:lnSpc>
                <a:spcPct val="105000"/>
              </a:lnSpc>
              <a:spcBef>
                <a:spcPts val="0"/>
              </a:spcBef>
              <a:spcAft>
                <a:spcPts val="0"/>
              </a:spcAft>
              <a:buClr>
                <a:schemeClr val="dk1"/>
              </a:buClr>
              <a:buSzPts val="605"/>
              <a:buFont typeface="Arial"/>
              <a:buNone/>
            </a:pPr>
            <a:endParaRPr sz="1300" dirty="0">
              <a:latin typeface="Calibri"/>
              <a:ea typeface="Calibri"/>
              <a:cs typeface="Calibri"/>
              <a:sym typeface="Calibri"/>
            </a:endParaRPr>
          </a:p>
        </p:txBody>
      </p:sp>
      <p:grpSp>
        <p:nvGrpSpPr>
          <p:cNvPr id="202" name="Google Shape;202;p8"/>
          <p:cNvGrpSpPr/>
          <p:nvPr/>
        </p:nvGrpSpPr>
        <p:grpSpPr>
          <a:xfrm>
            <a:off x="8541168" y="1744061"/>
            <a:ext cx="349093" cy="654113"/>
            <a:chOff x="11388224" y="2325422"/>
            <a:chExt cx="465458" cy="872153"/>
          </a:xfrm>
        </p:grpSpPr>
        <p:sp>
          <p:nvSpPr>
            <p:cNvPr id="203" name="Google Shape;203;p8"/>
            <p:cNvSpPr/>
            <p:nvPr/>
          </p:nvSpPr>
          <p:spPr>
            <a:xfrm>
              <a:off x="11403764" y="2325422"/>
              <a:ext cx="139039" cy="13903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04" name="Google Shape;204;p8"/>
            <p:cNvSpPr/>
            <p:nvPr/>
          </p:nvSpPr>
          <p:spPr>
            <a:xfrm>
              <a:off x="11762544" y="2554717"/>
              <a:ext cx="91138" cy="91138"/>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05" name="Google Shape;205;p8"/>
            <p:cNvSpPr/>
            <p:nvPr/>
          </p:nvSpPr>
          <p:spPr>
            <a:xfrm>
              <a:off x="11388224" y="3069861"/>
              <a:ext cx="127714" cy="127714"/>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grpSp>
      <p:sp>
        <p:nvSpPr>
          <p:cNvPr id="206" name="Google Shape;206;p8"/>
          <p:cNvSpPr/>
          <p:nvPr/>
        </p:nvSpPr>
        <p:spPr>
          <a:xfrm>
            <a:off x="8358798" y="1696168"/>
            <a:ext cx="612481" cy="782872"/>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sp>
        <p:nvSpPr>
          <p:cNvPr id="207" name="Google Shape;207;p8"/>
          <p:cNvSpPr txBox="1"/>
          <p:nvPr/>
        </p:nvSpPr>
        <p:spPr>
          <a:xfrm>
            <a:off x="3564322" y="304770"/>
            <a:ext cx="1489460" cy="200055"/>
          </a:xfrm>
          <a:prstGeom prst="rect">
            <a:avLst/>
          </a:prstGeom>
          <a:solidFill>
            <a:schemeClr val="accent4"/>
          </a:solidFill>
          <a:ln w="12700" cap="flat" cmpd="sng">
            <a:solidFill>
              <a:srgbClr val="5D487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CA" sz="700">
                <a:solidFill>
                  <a:schemeClr val="lt1"/>
                </a:solidFill>
                <a:latin typeface="Calibri"/>
                <a:ea typeface="Calibri"/>
                <a:cs typeface="Calibri"/>
                <a:sym typeface="Calibri"/>
              </a:rPr>
              <a:t>Refer to #3 Important Information</a:t>
            </a:r>
            <a:endParaRPr/>
          </a:p>
        </p:txBody>
      </p:sp>
      <p:pic>
        <p:nvPicPr>
          <p:cNvPr id="208" name="Google Shape;208;p8" descr="Adhesive bandage crisscross"/>
          <p:cNvPicPr preferRelativeResize="0"/>
          <p:nvPr/>
        </p:nvPicPr>
        <p:blipFill rotWithShape="1">
          <a:blip r:embed="rId5">
            <a:alphaModFix/>
          </a:blip>
          <a:srcRect/>
          <a:stretch/>
        </p:blipFill>
        <p:spPr>
          <a:xfrm>
            <a:off x="6027643" y="1848340"/>
            <a:ext cx="1277471" cy="1277471"/>
          </a:xfrm>
          <a:prstGeom prst="rect">
            <a:avLst/>
          </a:prstGeom>
          <a:noFill/>
          <a:ln>
            <a:noFill/>
          </a:ln>
        </p:spPr>
      </p:pic>
      <p:pic>
        <p:nvPicPr>
          <p:cNvPr id="2" name="Audio Recording Apr 12, 2023 at 8:55:48 AM">
            <a:hlinkClick r:id="" action="ppaction://media"/>
            <a:extLst>
              <a:ext uri="{FF2B5EF4-FFF2-40B4-BE49-F238E27FC236}">
                <a16:creationId xmlns:a16="http://schemas.microsoft.com/office/drawing/2014/main" id="{7971E639-45D5-79A8-768C-8450E268ED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64154" y="3925432"/>
            <a:ext cx="812800" cy="812800"/>
          </a:xfrm>
          <a:prstGeom prst="rect">
            <a:avLst/>
          </a:prstGeom>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9"/>
          <p:cNvSpPr/>
          <p:nvPr/>
        </p:nvSpPr>
        <p:spPr>
          <a:xfrm>
            <a:off x="0" y="0"/>
            <a:ext cx="914400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cxnSp>
        <p:nvCxnSpPr>
          <p:cNvPr id="214" name="Google Shape;214;p9"/>
          <p:cNvCxnSpPr/>
          <p:nvPr/>
        </p:nvCxnSpPr>
        <p:spPr>
          <a:xfrm>
            <a:off x="6658" y="604852"/>
            <a:ext cx="5927792" cy="0"/>
          </a:xfrm>
          <a:prstGeom prst="straightConnector1">
            <a:avLst/>
          </a:prstGeom>
          <a:noFill/>
          <a:ln w="25400" cap="sq" cmpd="sng">
            <a:solidFill>
              <a:schemeClr val="accent1"/>
            </a:solidFill>
            <a:prstDash val="solid"/>
            <a:bevel/>
            <a:headEnd type="none" w="sm" len="sm"/>
            <a:tailEnd type="none" w="sm" len="sm"/>
          </a:ln>
        </p:spPr>
      </p:cxnSp>
      <p:grpSp>
        <p:nvGrpSpPr>
          <p:cNvPr id="215" name="Google Shape;215;p9"/>
          <p:cNvGrpSpPr/>
          <p:nvPr/>
        </p:nvGrpSpPr>
        <p:grpSpPr>
          <a:xfrm>
            <a:off x="8541168" y="1744061"/>
            <a:ext cx="349093" cy="654113"/>
            <a:chOff x="11388224" y="2325422"/>
            <a:chExt cx="465458" cy="872153"/>
          </a:xfrm>
        </p:grpSpPr>
        <p:sp>
          <p:nvSpPr>
            <p:cNvPr id="216" name="Google Shape;216;p9"/>
            <p:cNvSpPr/>
            <p:nvPr/>
          </p:nvSpPr>
          <p:spPr>
            <a:xfrm>
              <a:off x="11403764" y="2325422"/>
              <a:ext cx="139039" cy="13903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17" name="Google Shape;217;p9"/>
            <p:cNvSpPr/>
            <p:nvPr/>
          </p:nvSpPr>
          <p:spPr>
            <a:xfrm>
              <a:off x="11762544" y="2554717"/>
              <a:ext cx="91138" cy="91138"/>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sp>
          <p:nvSpPr>
            <p:cNvPr id="218" name="Google Shape;218;p9"/>
            <p:cNvSpPr/>
            <p:nvPr/>
          </p:nvSpPr>
          <p:spPr>
            <a:xfrm>
              <a:off x="11388224" y="3069861"/>
              <a:ext cx="127714" cy="127714"/>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ndara"/>
                <a:ea typeface="Candara"/>
                <a:cs typeface="Candara"/>
                <a:sym typeface="Candara"/>
              </a:endParaRPr>
            </a:p>
          </p:txBody>
        </p:sp>
      </p:grpSp>
      <p:sp>
        <p:nvSpPr>
          <p:cNvPr id="219" name="Google Shape;219;p9"/>
          <p:cNvSpPr txBox="1"/>
          <p:nvPr/>
        </p:nvSpPr>
        <p:spPr>
          <a:xfrm>
            <a:off x="172721" y="72167"/>
            <a:ext cx="468166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400" b="1">
                <a:solidFill>
                  <a:srgbClr val="7030A0"/>
                </a:solidFill>
                <a:latin typeface="Calibri"/>
                <a:ea typeface="Calibri"/>
                <a:cs typeface="Calibri"/>
                <a:sym typeface="Calibri"/>
              </a:rPr>
              <a:t>9-Hate Crime/Criminal Harassment</a:t>
            </a:r>
            <a:endParaRPr sz="2400" b="1">
              <a:solidFill>
                <a:srgbClr val="7030A0"/>
              </a:solidFill>
              <a:latin typeface="Calibri"/>
              <a:ea typeface="Calibri"/>
              <a:cs typeface="Calibri"/>
              <a:sym typeface="Calibri"/>
            </a:endParaRPr>
          </a:p>
        </p:txBody>
      </p:sp>
      <p:sp>
        <p:nvSpPr>
          <p:cNvPr id="220" name="Google Shape;220;p9"/>
          <p:cNvSpPr txBox="1">
            <a:spLocks noGrp="1"/>
          </p:cNvSpPr>
          <p:nvPr>
            <p:ph type="body" idx="1"/>
          </p:nvPr>
        </p:nvSpPr>
        <p:spPr>
          <a:xfrm>
            <a:off x="172722" y="772161"/>
            <a:ext cx="4142952" cy="406654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500"/>
              <a:buFont typeface="Arial"/>
              <a:buNone/>
            </a:pPr>
            <a:r>
              <a:rPr lang="en-CA" sz="1200" b="1">
                <a:latin typeface="Calibri"/>
                <a:ea typeface="Calibri"/>
                <a:cs typeface="Calibri"/>
                <a:sym typeface="Calibri"/>
              </a:rPr>
              <a:t>“Hate Crime” is a criminal offense committed against a person or property which is motivated by hate, bias, or prejudice based on race, national or ethnic origin, language, colour, religion, sex, age, mental or physical disability, sexual orientation, or similar factors. </a:t>
            </a:r>
            <a:endParaRPr/>
          </a:p>
          <a:p>
            <a:pPr marL="0" lvl="0" indent="0" algn="l" rtl="0">
              <a:lnSpc>
                <a:spcPct val="90000"/>
              </a:lnSpc>
              <a:spcBef>
                <a:spcPts val="0"/>
              </a:spcBef>
              <a:spcAft>
                <a:spcPts val="0"/>
              </a:spcAft>
              <a:buClr>
                <a:schemeClr val="dk1"/>
              </a:buClr>
              <a:buSzPts val="1760"/>
              <a:buFont typeface="Arial"/>
              <a:buNone/>
            </a:pPr>
            <a:endParaRPr sz="1200">
              <a:latin typeface="Calibri"/>
              <a:ea typeface="Calibri"/>
              <a:cs typeface="Calibri"/>
              <a:sym typeface="Calibri"/>
            </a:endParaRPr>
          </a:p>
          <a:p>
            <a:pPr marL="0" lvl="0" indent="0" algn="l" rtl="0">
              <a:lnSpc>
                <a:spcPct val="90000"/>
              </a:lnSpc>
              <a:spcBef>
                <a:spcPts val="0"/>
              </a:spcBef>
              <a:spcAft>
                <a:spcPts val="0"/>
              </a:spcAft>
              <a:buClr>
                <a:schemeClr val="dk1"/>
              </a:buClr>
              <a:buSzPts val="1760"/>
              <a:buFont typeface="Arial"/>
              <a:buNone/>
            </a:pPr>
            <a:r>
              <a:rPr lang="en-CA" sz="1200" b="1">
                <a:solidFill>
                  <a:srgbClr val="7030A0"/>
                </a:solidFill>
                <a:latin typeface="Calibri"/>
                <a:ea typeface="Calibri"/>
                <a:cs typeface="Calibri"/>
                <a:sym typeface="Calibri"/>
              </a:rPr>
              <a:t>Timeline to report:</a:t>
            </a:r>
            <a:r>
              <a:rPr lang="en-CA" sz="1200">
                <a:solidFill>
                  <a:srgbClr val="7030A0"/>
                </a:solidFill>
                <a:latin typeface="Calibri"/>
                <a:ea typeface="Calibri"/>
                <a:cs typeface="Calibri"/>
                <a:sym typeface="Calibri"/>
              </a:rPr>
              <a:t>  </a:t>
            </a:r>
            <a:r>
              <a:rPr lang="en-CA" sz="1200">
                <a:latin typeface="Calibri"/>
                <a:ea typeface="Calibri"/>
                <a:cs typeface="Calibri"/>
                <a:sym typeface="Calibri"/>
              </a:rPr>
              <a:t>45 days from the incident</a:t>
            </a:r>
            <a:endParaRPr/>
          </a:p>
          <a:p>
            <a:pPr marL="0" lvl="0" indent="0" algn="l" rtl="0">
              <a:lnSpc>
                <a:spcPct val="105000"/>
              </a:lnSpc>
              <a:spcBef>
                <a:spcPts val="0"/>
              </a:spcBef>
              <a:spcAft>
                <a:spcPts val="0"/>
              </a:spcAft>
              <a:buClr>
                <a:schemeClr val="dk1"/>
              </a:buClr>
              <a:buSzPts val="605"/>
              <a:buFont typeface="Arial"/>
              <a:buNone/>
            </a:pPr>
            <a:endParaRPr sz="1200" b="1">
              <a:latin typeface="Calibri"/>
              <a:ea typeface="Calibri"/>
              <a:cs typeface="Calibri"/>
              <a:sym typeface="Calibri"/>
            </a:endParaRPr>
          </a:p>
          <a:p>
            <a:pPr marL="0" lvl="0" indent="0" algn="l" rtl="0">
              <a:lnSpc>
                <a:spcPct val="105000"/>
              </a:lnSpc>
              <a:spcBef>
                <a:spcPts val="0"/>
              </a:spcBef>
              <a:spcAft>
                <a:spcPts val="0"/>
              </a:spcAft>
              <a:buClr>
                <a:schemeClr val="dk1"/>
              </a:buClr>
              <a:buSzPts val="605"/>
              <a:buFont typeface="Arial"/>
              <a:buNone/>
            </a:pPr>
            <a:r>
              <a:rPr lang="en-CA" sz="1200" b="1">
                <a:solidFill>
                  <a:srgbClr val="7030A0"/>
                </a:solidFill>
                <a:latin typeface="Calibri"/>
                <a:ea typeface="Calibri"/>
                <a:cs typeface="Calibri"/>
                <a:sym typeface="Calibri"/>
              </a:rPr>
              <a:t>Required: </a:t>
            </a:r>
            <a:endParaRPr sz="1200">
              <a:solidFill>
                <a:srgbClr val="7030A0"/>
              </a:solidFill>
              <a:latin typeface="Calibri"/>
              <a:ea typeface="Calibri"/>
              <a:cs typeface="Calibri"/>
              <a:sym typeface="Calibri"/>
            </a:endParaRPr>
          </a:p>
          <a:p>
            <a:pPr marL="193675" lvl="0" indent="-171450" algn="l" rtl="0">
              <a:lnSpc>
                <a:spcPct val="150000"/>
              </a:lnSpc>
              <a:spcBef>
                <a:spcPts val="0"/>
              </a:spcBef>
              <a:spcAft>
                <a:spcPts val="0"/>
              </a:spcAft>
              <a:buClr>
                <a:schemeClr val="dk1"/>
              </a:buClr>
              <a:buSzPts val="1200"/>
              <a:buChar char="•"/>
            </a:pPr>
            <a:r>
              <a:rPr lang="en-CA" sz="1200">
                <a:latin typeface="Calibri"/>
                <a:ea typeface="Calibri"/>
                <a:cs typeface="Calibri"/>
                <a:sym typeface="Calibri"/>
              </a:rPr>
              <a:t>Police incident and badge number</a:t>
            </a:r>
            <a:endParaRPr/>
          </a:p>
          <a:p>
            <a:pPr marL="193675" lvl="0" indent="-171450" algn="l" rtl="0">
              <a:lnSpc>
                <a:spcPct val="150000"/>
              </a:lnSpc>
              <a:spcBef>
                <a:spcPts val="0"/>
              </a:spcBef>
              <a:spcAft>
                <a:spcPts val="0"/>
              </a:spcAft>
              <a:buClr>
                <a:schemeClr val="dk1"/>
              </a:buClr>
              <a:buSzPts val="1200"/>
              <a:buChar char="•"/>
            </a:pPr>
            <a:r>
              <a:rPr lang="en-CA" sz="1200">
                <a:latin typeface="Calibri"/>
                <a:ea typeface="Calibri"/>
                <a:cs typeface="Calibri"/>
                <a:sym typeface="Calibri"/>
              </a:rPr>
              <a:t>VQRP+ Application and Consent form to be reviewed and signed </a:t>
            </a:r>
            <a:endParaRPr/>
          </a:p>
          <a:p>
            <a:pPr marL="0" lvl="0" indent="0" algn="l" rtl="0">
              <a:lnSpc>
                <a:spcPct val="105000"/>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algn="l" rtl="0">
              <a:lnSpc>
                <a:spcPct val="105000"/>
              </a:lnSpc>
              <a:spcBef>
                <a:spcPts val="0"/>
              </a:spcBef>
              <a:spcAft>
                <a:spcPts val="0"/>
              </a:spcAft>
              <a:buClr>
                <a:schemeClr val="dk1"/>
              </a:buClr>
              <a:buSzPts val="605"/>
              <a:buFont typeface="Arial"/>
              <a:buNone/>
            </a:pPr>
            <a:r>
              <a:rPr lang="en-CA" sz="1200" b="1">
                <a:solidFill>
                  <a:srgbClr val="7030A0"/>
                </a:solidFill>
                <a:latin typeface="Calibri"/>
                <a:ea typeface="Calibri"/>
                <a:cs typeface="Calibri"/>
                <a:sym typeface="Calibri"/>
              </a:rPr>
              <a:t>May be eligible for: </a:t>
            </a:r>
            <a:endParaRPr sz="1200">
              <a:solidFill>
                <a:srgbClr val="7030A0"/>
              </a:solidFill>
              <a:latin typeface="Calibri"/>
              <a:ea typeface="Calibri"/>
              <a:cs typeface="Calibri"/>
              <a:sym typeface="Calibri"/>
            </a:endParaRPr>
          </a:p>
          <a:p>
            <a:pPr marL="193675" lvl="0" indent="-171450" algn="l" rtl="0">
              <a:lnSpc>
                <a:spcPct val="150000"/>
              </a:lnSpc>
              <a:spcBef>
                <a:spcPts val="0"/>
              </a:spcBef>
              <a:spcAft>
                <a:spcPts val="0"/>
              </a:spcAft>
              <a:buClr>
                <a:schemeClr val="dk1"/>
              </a:buClr>
              <a:buSzPts val="1200"/>
              <a:buChar char="•"/>
            </a:pPr>
            <a:r>
              <a:rPr lang="en-CA" sz="1200">
                <a:latin typeface="Calibri"/>
                <a:ea typeface="Calibri"/>
                <a:cs typeface="Calibri"/>
                <a:sym typeface="Calibri"/>
              </a:rPr>
              <a:t>Community referrals and support</a:t>
            </a:r>
            <a:endParaRPr/>
          </a:p>
          <a:p>
            <a:pPr marL="193675" lvl="0" indent="-171450" algn="l" rtl="0">
              <a:lnSpc>
                <a:spcPct val="150000"/>
              </a:lnSpc>
              <a:spcBef>
                <a:spcPts val="0"/>
              </a:spcBef>
              <a:spcAft>
                <a:spcPts val="0"/>
              </a:spcAft>
              <a:buClr>
                <a:schemeClr val="dk2"/>
              </a:buClr>
              <a:buSzPts val="1200"/>
              <a:buChar char="•"/>
            </a:pPr>
            <a:r>
              <a:rPr lang="en-CA" sz="1200">
                <a:latin typeface="Calibri"/>
                <a:ea typeface="Calibri"/>
                <a:cs typeface="Calibri"/>
                <a:sym typeface="Calibri"/>
              </a:rPr>
              <a:t>Safety planning</a:t>
            </a:r>
            <a:endParaRPr/>
          </a:p>
        </p:txBody>
      </p:sp>
      <p:cxnSp>
        <p:nvCxnSpPr>
          <p:cNvPr id="221" name="Google Shape;221;p9"/>
          <p:cNvCxnSpPr/>
          <p:nvPr/>
        </p:nvCxnSpPr>
        <p:spPr>
          <a:xfrm>
            <a:off x="4315674" y="894437"/>
            <a:ext cx="0" cy="4125775"/>
          </a:xfrm>
          <a:prstGeom prst="straightConnector1">
            <a:avLst/>
          </a:prstGeom>
          <a:noFill/>
          <a:ln w="9525" cap="flat" cmpd="sng">
            <a:solidFill>
              <a:schemeClr val="accent1"/>
            </a:solidFill>
            <a:prstDash val="solid"/>
            <a:miter lim="800000"/>
            <a:headEnd type="none" w="sm" len="sm"/>
            <a:tailEnd type="none" w="sm" len="sm"/>
          </a:ln>
        </p:spPr>
      </p:cxnSp>
      <p:sp>
        <p:nvSpPr>
          <p:cNvPr id="222" name="Google Shape;222;p9"/>
          <p:cNvSpPr/>
          <p:nvPr/>
        </p:nvSpPr>
        <p:spPr>
          <a:xfrm>
            <a:off x="8359568" y="1676126"/>
            <a:ext cx="612481" cy="782872"/>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ndara"/>
              <a:ea typeface="Candara"/>
              <a:cs typeface="Candara"/>
              <a:sym typeface="Candara"/>
            </a:endParaRPr>
          </a:p>
        </p:txBody>
      </p:sp>
      <p:sp>
        <p:nvSpPr>
          <p:cNvPr id="223" name="Google Shape;223;p9"/>
          <p:cNvSpPr txBox="1"/>
          <p:nvPr/>
        </p:nvSpPr>
        <p:spPr>
          <a:xfrm>
            <a:off x="4352121" y="770729"/>
            <a:ext cx="4619157" cy="4575099"/>
          </a:xfrm>
          <a:prstGeom prst="rect">
            <a:avLst/>
          </a:prstGeom>
          <a:noFill/>
          <a:ln>
            <a:noFill/>
          </a:ln>
        </p:spPr>
        <p:txBody>
          <a:bodyPr spcFirstLastPara="1" wrap="square" lIns="91425" tIns="45700" rIns="91425" bIns="45700" anchor="t" anchorCtr="0">
            <a:spAutoFit/>
          </a:bodyPr>
          <a:lstStyle/>
          <a:p>
            <a:pPr marL="0" marR="0" lvl="0" indent="0" algn="l" rtl="0">
              <a:lnSpc>
                <a:spcPct val="105000"/>
              </a:lnSpc>
              <a:spcBef>
                <a:spcPts val="0"/>
              </a:spcBef>
              <a:spcAft>
                <a:spcPts val="0"/>
              </a:spcAft>
              <a:buClr>
                <a:schemeClr val="dk1"/>
              </a:buClr>
              <a:buSzPts val="660"/>
              <a:buFont typeface="Arial"/>
              <a:buNone/>
            </a:pPr>
            <a:r>
              <a:rPr lang="en-CA" sz="1200" b="1">
                <a:solidFill>
                  <a:schemeClr val="dk1"/>
                </a:solidFill>
                <a:latin typeface="Calibri"/>
                <a:ea typeface="Calibri"/>
                <a:cs typeface="Calibri"/>
                <a:sym typeface="Calibri"/>
              </a:rPr>
              <a:t>“Criminal Harassment” is engaging in conduct that causes another person to fear for their safety or the safety of others including: repeatedly following the person or anyone known to them from place to place; repeatedly communicating with, either directly or indirectly, the other person or anyone known to them; watching the house, or place where the other person, or anyone known to them, resides, works, carries on business or happens to be; or engaging in threatening conduct directed at the other person or any member of their family.</a:t>
            </a:r>
            <a:endParaRPr/>
          </a:p>
          <a:p>
            <a:pPr marL="0" marR="0" lvl="0" indent="0" algn="l" rtl="0">
              <a:lnSpc>
                <a:spcPct val="105000"/>
              </a:lnSpc>
              <a:spcBef>
                <a:spcPts val="0"/>
              </a:spcBef>
              <a:spcAft>
                <a:spcPts val="0"/>
              </a:spcAft>
              <a:buClr>
                <a:schemeClr val="dk1"/>
              </a:buClr>
              <a:buSzPts val="660"/>
              <a:buFont typeface="Arial"/>
              <a:buNone/>
            </a:pPr>
            <a:endParaRPr sz="1200">
              <a:solidFill>
                <a:schemeClr val="dk1"/>
              </a:solidFill>
              <a:latin typeface="Calibri"/>
              <a:ea typeface="Calibri"/>
              <a:cs typeface="Calibri"/>
              <a:sym typeface="Calibri"/>
            </a:endParaRPr>
          </a:p>
          <a:p>
            <a:pPr marL="0" marR="0" lvl="0" indent="0" algn="l" rtl="0">
              <a:lnSpc>
                <a:spcPct val="105000"/>
              </a:lnSpc>
              <a:spcBef>
                <a:spcPts val="0"/>
              </a:spcBef>
              <a:spcAft>
                <a:spcPts val="0"/>
              </a:spcAft>
              <a:buClr>
                <a:schemeClr val="dk1"/>
              </a:buClr>
              <a:buSzPts val="660"/>
              <a:buFont typeface="Arial"/>
              <a:buNone/>
            </a:pPr>
            <a:r>
              <a:rPr lang="en-CA" sz="1200" b="1">
                <a:solidFill>
                  <a:srgbClr val="7030A0"/>
                </a:solidFill>
                <a:latin typeface="Calibri"/>
                <a:ea typeface="Calibri"/>
                <a:cs typeface="Calibri"/>
                <a:sym typeface="Calibri"/>
              </a:rPr>
              <a:t>Timeline to report:</a:t>
            </a:r>
            <a:r>
              <a:rPr lang="en-CA" sz="1200">
                <a:solidFill>
                  <a:schemeClr val="dk1"/>
                </a:solidFill>
                <a:latin typeface="Calibri"/>
                <a:ea typeface="Calibri"/>
                <a:cs typeface="Calibri"/>
                <a:sym typeface="Calibri"/>
              </a:rPr>
              <a:t>  45 days from the incident</a:t>
            </a:r>
            <a:endParaRPr sz="1200">
              <a:solidFill>
                <a:schemeClr val="dk1"/>
              </a:solidFill>
              <a:latin typeface="Calibri"/>
              <a:ea typeface="Calibri"/>
              <a:cs typeface="Calibri"/>
              <a:sym typeface="Calibri"/>
            </a:endParaRPr>
          </a:p>
          <a:p>
            <a:pPr marL="0" marR="0" lvl="0" indent="0" algn="l" rtl="0">
              <a:lnSpc>
                <a:spcPct val="105000"/>
              </a:lnSpc>
              <a:spcBef>
                <a:spcPts val="0"/>
              </a:spcBef>
              <a:spcAft>
                <a:spcPts val="0"/>
              </a:spcAft>
              <a:buClr>
                <a:schemeClr val="dk1"/>
              </a:buClr>
              <a:buSzPts val="440"/>
              <a:buFont typeface="Arial"/>
              <a:buNone/>
            </a:pPr>
            <a:endParaRPr sz="800" b="1">
              <a:solidFill>
                <a:schemeClr val="dk1"/>
              </a:solidFill>
              <a:latin typeface="Calibri"/>
              <a:ea typeface="Calibri"/>
              <a:cs typeface="Calibri"/>
              <a:sym typeface="Calibri"/>
            </a:endParaRPr>
          </a:p>
          <a:p>
            <a:pPr marL="0" marR="0" lvl="0" indent="0" algn="l" rtl="0">
              <a:lnSpc>
                <a:spcPct val="105000"/>
              </a:lnSpc>
              <a:spcBef>
                <a:spcPts val="0"/>
              </a:spcBef>
              <a:spcAft>
                <a:spcPts val="0"/>
              </a:spcAft>
              <a:buClr>
                <a:schemeClr val="dk1"/>
              </a:buClr>
              <a:buSzPts val="660"/>
              <a:buFont typeface="Arial"/>
              <a:buNone/>
            </a:pPr>
            <a:r>
              <a:rPr lang="en-CA" sz="1200" b="1">
                <a:solidFill>
                  <a:srgbClr val="7030A0"/>
                </a:solidFill>
                <a:latin typeface="Calibri"/>
                <a:ea typeface="Calibri"/>
                <a:cs typeface="Calibri"/>
                <a:sym typeface="Calibri"/>
              </a:rPr>
              <a:t>Required: </a:t>
            </a:r>
            <a:endParaRPr sz="1200">
              <a:solidFill>
                <a:srgbClr val="7030A0"/>
              </a:solidFill>
              <a:latin typeface="Calibri"/>
              <a:ea typeface="Calibri"/>
              <a:cs typeface="Calibri"/>
              <a:sym typeface="Calibri"/>
            </a:endParaRPr>
          </a:p>
          <a:p>
            <a:pPr marL="197644" marR="0" lvl="0" indent="-171450" algn="l" rtl="0">
              <a:lnSpc>
                <a:spcPct val="150000"/>
              </a:lnSpc>
              <a:spcBef>
                <a:spcPts val="0"/>
              </a:spcBef>
              <a:spcAft>
                <a:spcPts val="0"/>
              </a:spcAft>
              <a:buClr>
                <a:schemeClr val="dk1"/>
              </a:buClr>
              <a:buSzPts val="1200"/>
              <a:buFont typeface="Arial"/>
              <a:buChar char="•"/>
            </a:pPr>
            <a:r>
              <a:rPr lang="en-CA" sz="1200">
                <a:solidFill>
                  <a:schemeClr val="dk1"/>
                </a:solidFill>
                <a:latin typeface="Calibri"/>
                <a:ea typeface="Calibri"/>
                <a:cs typeface="Calibri"/>
                <a:sym typeface="Calibri"/>
              </a:rPr>
              <a:t>Police incident and badge number</a:t>
            </a:r>
            <a:endParaRPr/>
          </a:p>
          <a:p>
            <a:pPr marL="197644" marR="0" lvl="0" indent="-171450" algn="l" rtl="0">
              <a:lnSpc>
                <a:spcPct val="150000"/>
              </a:lnSpc>
              <a:spcBef>
                <a:spcPts val="0"/>
              </a:spcBef>
              <a:spcAft>
                <a:spcPts val="0"/>
              </a:spcAft>
              <a:buClr>
                <a:schemeClr val="dk2"/>
              </a:buClr>
              <a:buSzPts val="1200"/>
              <a:buFont typeface="Arial"/>
              <a:buChar char="•"/>
            </a:pPr>
            <a:r>
              <a:rPr lang="en-CA" sz="1200">
                <a:solidFill>
                  <a:schemeClr val="dk1"/>
                </a:solidFill>
                <a:latin typeface="Calibri"/>
                <a:ea typeface="Calibri"/>
                <a:cs typeface="Calibri"/>
                <a:sym typeface="Calibri"/>
              </a:rPr>
              <a:t>Timeline of recurring criminal/harassment events documented </a:t>
            </a:r>
            <a:r>
              <a:rPr lang="en-CA" sz="800">
                <a:solidFill>
                  <a:schemeClr val="dk1"/>
                </a:solidFill>
                <a:latin typeface="Calibri"/>
                <a:ea typeface="Calibri"/>
                <a:cs typeface="Calibri"/>
                <a:sym typeface="Calibri"/>
              </a:rPr>
              <a:t>(text messages, phone calls, stalking, etc.). </a:t>
            </a:r>
            <a:endParaRPr sz="1200">
              <a:solidFill>
                <a:schemeClr val="dk1"/>
              </a:solidFill>
              <a:latin typeface="Calibri"/>
              <a:ea typeface="Calibri"/>
              <a:cs typeface="Calibri"/>
              <a:sym typeface="Calibri"/>
            </a:endParaRPr>
          </a:p>
          <a:p>
            <a:pPr marL="197644" marR="0" lvl="0" indent="-171450" algn="l" rtl="0">
              <a:lnSpc>
                <a:spcPct val="150000"/>
              </a:lnSpc>
              <a:spcBef>
                <a:spcPts val="0"/>
              </a:spcBef>
              <a:spcAft>
                <a:spcPts val="0"/>
              </a:spcAft>
              <a:buClr>
                <a:schemeClr val="dk1"/>
              </a:buClr>
              <a:buSzPts val="1200"/>
              <a:buFont typeface="Arial"/>
              <a:buChar char="•"/>
            </a:pPr>
            <a:r>
              <a:rPr lang="en-CA" sz="1200">
                <a:solidFill>
                  <a:schemeClr val="dk1"/>
                </a:solidFill>
                <a:latin typeface="Calibri"/>
                <a:ea typeface="Calibri"/>
                <a:cs typeface="Calibri"/>
                <a:sym typeface="Calibri"/>
              </a:rPr>
              <a:t>VQRP+ Application and Consent form to be reviewed and signed </a:t>
            </a:r>
            <a:endParaRPr sz="1200">
              <a:solidFill>
                <a:schemeClr val="dk1"/>
              </a:solidFill>
              <a:latin typeface="Calibri"/>
              <a:ea typeface="Calibri"/>
              <a:cs typeface="Calibri"/>
              <a:sym typeface="Calibri"/>
            </a:endParaRPr>
          </a:p>
          <a:p>
            <a:pPr marL="0" marR="0" lvl="0" indent="0" algn="l" rtl="0">
              <a:lnSpc>
                <a:spcPct val="105000"/>
              </a:lnSpc>
              <a:spcBef>
                <a:spcPts val="0"/>
              </a:spcBef>
              <a:spcAft>
                <a:spcPts val="0"/>
              </a:spcAft>
              <a:buClr>
                <a:schemeClr val="dk1"/>
              </a:buClr>
              <a:buSzPts val="660"/>
              <a:buFont typeface="Arial"/>
              <a:buNone/>
            </a:pPr>
            <a:endParaRPr sz="1200" b="1">
              <a:solidFill>
                <a:schemeClr val="dk1"/>
              </a:solidFill>
              <a:latin typeface="Calibri"/>
              <a:ea typeface="Calibri"/>
              <a:cs typeface="Calibri"/>
              <a:sym typeface="Calibri"/>
            </a:endParaRPr>
          </a:p>
          <a:p>
            <a:pPr marL="0" marR="0" lvl="0" indent="0" algn="l" rtl="0">
              <a:lnSpc>
                <a:spcPct val="150000"/>
              </a:lnSpc>
              <a:spcBef>
                <a:spcPts val="0"/>
              </a:spcBef>
              <a:spcAft>
                <a:spcPts val="0"/>
              </a:spcAft>
              <a:buClr>
                <a:schemeClr val="dk1"/>
              </a:buClr>
              <a:buSzPts val="660"/>
              <a:buFont typeface="Arial"/>
              <a:buNone/>
            </a:pPr>
            <a:r>
              <a:rPr lang="en-CA" sz="1200" b="1">
                <a:solidFill>
                  <a:srgbClr val="7030A0"/>
                </a:solidFill>
                <a:latin typeface="Calibri"/>
                <a:ea typeface="Calibri"/>
                <a:cs typeface="Calibri"/>
                <a:sym typeface="Calibri"/>
              </a:rPr>
              <a:t>May be eligible for: </a:t>
            </a:r>
            <a:endParaRPr sz="1200">
              <a:solidFill>
                <a:srgbClr val="7030A0"/>
              </a:solidFill>
              <a:latin typeface="Calibri"/>
              <a:ea typeface="Calibri"/>
              <a:cs typeface="Calibri"/>
              <a:sym typeface="Calibri"/>
            </a:endParaRPr>
          </a:p>
          <a:p>
            <a:pPr marL="197644" marR="0" lvl="0" indent="-171450" algn="l" rtl="0">
              <a:lnSpc>
                <a:spcPct val="150000"/>
              </a:lnSpc>
              <a:spcBef>
                <a:spcPts val="0"/>
              </a:spcBef>
              <a:spcAft>
                <a:spcPts val="0"/>
              </a:spcAft>
              <a:buClr>
                <a:schemeClr val="dk1"/>
              </a:buClr>
              <a:buSzPts val="1200"/>
              <a:buFont typeface="Arial"/>
              <a:buChar char="•"/>
            </a:pPr>
            <a:r>
              <a:rPr lang="en-CA" sz="1200">
                <a:solidFill>
                  <a:schemeClr val="dk1"/>
                </a:solidFill>
                <a:latin typeface="Calibri"/>
                <a:ea typeface="Calibri"/>
                <a:cs typeface="Calibri"/>
                <a:sym typeface="Calibri"/>
              </a:rPr>
              <a:t>Community referrals and support</a:t>
            </a:r>
            <a:endParaRPr sz="1200">
              <a:solidFill>
                <a:schemeClr val="dk1"/>
              </a:solidFill>
              <a:latin typeface="Calibri"/>
              <a:ea typeface="Calibri"/>
              <a:cs typeface="Calibri"/>
              <a:sym typeface="Calibri"/>
            </a:endParaRPr>
          </a:p>
          <a:p>
            <a:pPr marL="0" marR="0" lvl="0" indent="0" algn="l" rtl="0">
              <a:lnSpc>
                <a:spcPct val="95000"/>
              </a:lnSpc>
              <a:spcBef>
                <a:spcPts val="0"/>
              </a:spcBef>
              <a:spcAft>
                <a:spcPts val="0"/>
              </a:spcAft>
              <a:buClr>
                <a:schemeClr val="dk1"/>
              </a:buClr>
              <a:buSzPts val="605"/>
              <a:buFont typeface="Arial"/>
              <a:buNone/>
            </a:pPr>
            <a:endParaRPr sz="1800">
              <a:solidFill>
                <a:schemeClr val="dk1"/>
              </a:solidFill>
              <a:latin typeface="Calibri"/>
              <a:ea typeface="Calibri"/>
              <a:cs typeface="Calibri"/>
              <a:sym typeface="Calibri"/>
            </a:endParaRPr>
          </a:p>
        </p:txBody>
      </p:sp>
      <p:sp>
        <p:nvSpPr>
          <p:cNvPr id="224" name="Google Shape;224;p9"/>
          <p:cNvSpPr txBox="1"/>
          <p:nvPr/>
        </p:nvSpPr>
        <p:spPr>
          <a:xfrm>
            <a:off x="4939703" y="202971"/>
            <a:ext cx="1489460" cy="200055"/>
          </a:xfrm>
          <a:prstGeom prst="rect">
            <a:avLst/>
          </a:prstGeom>
          <a:solidFill>
            <a:schemeClr val="accent4"/>
          </a:solidFill>
          <a:ln w="12700" cap="flat" cmpd="sng">
            <a:solidFill>
              <a:srgbClr val="5D487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CA" sz="700">
                <a:solidFill>
                  <a:schemeClr val="lt1"/>
                </a:solidFill>
                <a:latin typeface="Calibri"/>
                <a:ea typeface="Calibri"/>
                <a:cs typeface="Calibri"/>
                <a:sym typeface="Calibri"/>
              </a:rPr>
              <a:t>Refer to #3 Important Information</a:t>
            </a:r>
            <a:endParaRPr/>
          </a:p>
        </p:txBody>
      </p:sp>
      <p:pic>
        <p:nvPicPr>
          <p:cNvPr id="225" name="Google Shape;225;p9" descr="Multicultural girls hugging"/>
          <p:cNvPicPr preferRelativeResize="0"/>
          <p:nvPr/>
        </p:nvPicPr>
        <p:blipFill rotWithShape="1">
          <a:blip r:embed="rId5">
            <a:alphaModFix/>
          </a:blip>
          <a:srcRect/>
          <a:stretch/>
        </p:blipFill>
        <p:spPr>
          <a:xfrm>
            <a:off x="2373214" y="3779733"/>
            <a:ext cx="1722872" cy="1149724"/>
          </a:xfrm>
          <a:prstGeom prst="ellipse">
            <a:avLst/>
          </a:prstGeom>
          <a:noFill/>
          <a:ln>
            <a:noFill/>
          </a:ln>
        </p:spPr>
      </p:pic>
      <p:pic>
        <p:nvPicPr>
          <p:cNvPr id="2" name="Audio Recording Apr 12, 2023 at 9:06:37 AM">
            <a:hlinkClick r:id="" action="ppaction://media"/>
            <a:extLst>
              <a:ext uri="{FF2B5EF4-FFF2-40B4-BE49-F238E27FC236}">
                <a16:creationId xmlns:a16="http://schemas.microsoft.com/office/drawing/2014/main" id="{AAA8372B-2D3E-E8D8-3064-6EAA36424F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8637" y="4207412"/>
            <a:ext cx="812800" cy="812800"/>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2007-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1169</TotalTime>
  <Words>2396</Words>
  <Application>Microsoft Macintosh PowerPoint</Application>
  <PresentationFormat>On-screen Show (16:9)</PresentationFormat>
  <Paragraphs>207</Paragraphs>
  <Slides>12</Slides>
  <Notes>12</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Noto Sans Symbols</vt:lpstr>
      <vt:lpstr>Candara</vt:lpstr>
      <vt:lpstr>Calibri</vt:lpstr>
      <vt:lpstr>Office Theme</vt:lpstr>
      <vt:lpstr>VQRP+ Crime Definitions and Supports</vt:lpstr>
      <vt:lpstr>Thunder Bay and Area Victim Services  (referred to as TBAVS throughout) Crisis/Referral Line 807-684-1051 referral@tbayvictimservices.ca </vt:lpstr>
      <vt:lpstr>3-Important Information</vt:lpstr>
      <vt:lpstr>PowerPoint Presentation</vt:lpstr>
      <vt:lpstr>5-Human Trafficking</vt:lpstr>
      <vt:lpstr>6-Intimate Partner Violence (IPV)</vt:lpstr>
      <vt:lpstr>7-Sexual Assault </vt:lpstr>
      <vt:lpstr>8-Serious Assault</vt:lpstr>
      <vt:lpstr>PowerPoint Presentation</vt:lpstr>
      <vt:lpstr>10-Tragic Circumstances &amp; Suicide</vt:lpstr>
      <vt:lpstr>11-Historical Child Sexual Abuse </vt:lpstr>
      <vt:lpstr>12-Elder Abuse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VQRP+ Crime Definitions and Supports</dc:title>
  <dc:creator>Penny Radford</dc:creator>
  <cp:lastModifiedBy>Chelsea Davidow</cp:lastModifiedBy>
  <cp:revision>2</cp:revision>
  <dcterms:modified xsi:type="dcterms:W3CDTF">2023-04-12T14:01:38Z</dcterms:modified>
</cp:coreProperties>
</file>